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426" r:id="rId3"/>
    <p:sldId id="427" r:id="rId4"/>
    <p:sldId id="410" r:id="rId5"/>
    <p:sldId id="406" r:id="rId6"/>
    <p:sldId id="407" r:id="rId7"/>
    <p:sldId id="414" r:id="rId8"/>
    <p:sldId id="408" r:id="rId9"/>
    <p:sldId id="422" r:id="rId10"/>
    <p:sldId id="423" r:id="rId11"/>
    <p:sldId id="424" r:id="rId12"/>
    <p:sldId id="425" r:id="rId13"/>
    <p:sldId id="430" r:id="rId14"/>
    <p:sldId id="412" r:id="rId15"/>
    <p:sldId id="429" r:id="rId16"/>
    <p:sldId id="267" r:id="rId17"/>
  </p:sldIdLst>
  <p:sldSz cx="12192000" cy="6858000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169CA8-7F5E-4A88-8DAB-896C69E13A25}">
          <p14:sldIdLst>
            <p14:sldId id="257"/>
            <p14:sldId id="426"/>
            <p14:sldId id="427"/>
            <p14:sldId id="410"/>
            <p14:sldId id="406"/>
            <p14:sldId id="407"/>
            <p14:sldId id="414"/>
            <p14:sldId id="408"/>
            <p14:sldId id="422"/>
            <p14:sldId id="423"/>
            <p14:sldId id="424"/>
            <p14:sldId id="425"/>
            <p14:sldId id="430"/>
            <p14:sldId id="412"/>
            <p14:sldId id="429"/>
          </p14:sldIdLst>
        </p14:section>
        <p14:section name="Untitled Section" id="{39B621EA-DB57-451B-92CB-6957905D1399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22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2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9C2FB-79A2-41EB-AE07-B35FB246C72E}" type="datetimeFigureOut">
              <a:rPr lang="en-CA" smtClean="0"/>
              <a:t>13/03/2018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2015A-A5C4-495A-894D-05BC096B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614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E57-66F8-424F-BFE7-F4153F250EE0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E8BCE-6E16-40D8-A53F-7273F51E93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897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3F15B6-ED73-4752-8844-351B062EC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20EFE6-84A1-40EC-B4D3-AAEAEAB67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2F18E4-3493-4B45-919D-569BFF30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6AF4A-EA45-411D-B039-2F21DEB4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8800F4-67D7-4489-A91C-93559AC3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363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7623B0-54EE-4AA2-95B4-9C01A9A0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21C216-D4E5-4572-888C-024FDF3B2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9C25D3-9D87-4B82-BAC4-1E602D2B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633EE4-20FD-4364-91AF-B7EDA753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54E013-E0B2-4DF2-B765-ACB45923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586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37B29A5-1FB9-446E-8EFD-1CD2CE13A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90DD17C-B535-4B21-BA36-3CD36278F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BA01D0-71F4-4799-A4DF-51C7C604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A0DAB0-6C37-4182-8723-10A25F11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488BE7-0A4E-4F52-905A-D3E41877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21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396ACB-5B33-4D1D-A79A-0B4EF816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81B2EF-0B2E-4077-BFBA-BF5780DA4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3F4DF1-A26E-4972-9219-65E140F3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08FDF2-175D-49C7-9F39-62EBAC6B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B2A5A3-95F1-49F7-B960-75A5831D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878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01175-6531-47CF-B6B0-F593D9C2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2D565D-1FDD-439A-BEDE-463B7BA83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18D074-78BC-4779-9F7C-9829AC1C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C3093B-2C09-40BF-9804-09944963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6125CD-FDEF-4C4C-9499-1F955586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69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B2DBF-A4B6-4D11-8638-0F82BC76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553963-7B13-4F14-99A0-21FCFC1FF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95059D-CAA7-4459-BAB9-828B7CFBC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F20A2B-2767-4936-823E-9A04C477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F8DFEA-C3B6-4683-B542-8096484C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687E145-FDA2-46EA-B47B-6CAB01FD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932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489EDF-54D6-48FC-A349-C5F98AD7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41CDA7-C860-4D02-B37F-F15A126B7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E34258-730D-4A47-B590-41A267266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29FBDE5-2BFD-49BA-B46A-6FAAA8B31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0D9C459-BDF2-4F94-8D98-216557C61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42506B-BF1C-49C6-AC9C-AC538A71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427DAB-A189-490B-A446-19472EA9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BFBD371-A5A6-45A5-846D-2010A372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854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300C2D-7C5A-4739-9A8B-1B4BCF93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45B7A56-3C52-40AD-951A-1E522399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661B045-C5BD-46C2-9BE2-ABF665AA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183521-23A4-4999-95CF-534F1471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74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3101D2B-3167-4B0B-881E-B01364C6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A1FFB0E-394F-4C50-9F16-AEFA53A9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0F2290A-2BE3-47FF-BF54-4E0FE62F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177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E60A23-F8E1-4E0E-B899-BB06EF38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568D1E-401C-497C-B64D-DA7D67B5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529366-B59F-4EFF-912D-F8A06DAC2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E31528-D1FC-4C36-9A10-ACDEA90B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8E622D-1806-4C80-8318-D51C40B8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6748DE-8469-418F-8EE7-E459ECA9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914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E3C0F7-DE81-4A63-A4A0-207DF8EC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331ACB1-C8DC-4450-9369-ED8E14484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8136B7-54E8-438F-8E61-2DA25142B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F12574-8649-4E92-BA4F-ECFD0EE3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D059FF-72A9-45F3-9F96-B5CB3B98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0B36B1-5F8E-49C7-9F36-EA07A6D9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118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33B93FE-7F24-43E0-B0D1-2C3E2B8C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A3C852-9323-447D-BCE8-2E5071B84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06EAF0-B156-4263-832B-32201410C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DAB8-2763-4A47-9D3B-D38DB9A8EA88}" type="datetimeFigureOut">
              <a:rPr lang="bg-BG" smtClean="0"/>
              <a:t>13.3.2018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9AA20E-19E9-4038-9499-5792C6DE9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27DF4B-65A1-4946-BAE4-864373384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502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ncrdhp.b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990" y="1567473"/>
            <a:ext cx="11014745" cy="2387600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Картиране на системата от стратегически документи за регионално развитие и предложение за нови подходи в националната политика за регионално развитие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29508" y="4270253"/>
            <a:ext cx="9144000" cy="1655762"/>
          </a:xfrm>
        </p:spPr>
        <p:txBody>
          <a:bodyPr/>
          <a:lstStyle/>
          <a:p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Регионален съвет за развитие, Югозападен район</a:t>
            </a:r>
            <a:endParaRPr lang="en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Кюстендил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15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март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3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812133" y="965993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СТРАТЕГИЯ </a:t>
            </a:r>
          </a:p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ЕВРОПА 2020+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797913" y="1682750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 smtClean="0">
                <a:latin typeface="Arial Narrow" panose="020B0606020202030204" pitchFamily="34" charset="0"/>
              </a:rPr>
              <a:t>ТЕРИТОРИАЛЕН </a:t>
            </a:r>
            <a:r>
              <a:rPr lang="bg-BG" altLang="bg-BG" sz="1000" b="1" dirty="0">
                <a:latin typeface="Arial Narrow" panose="020B0606020202030204" pitchFamily="34" charset="0"/>
              </a:rPr>
              <a:t>ДНЕВЕН РЕД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ТА </a:t>
            </a:r>
            <a:r>
              <a:rPr lang="bg-BG" altLang="bg-BG" sz="1000" b="1" dirty="0" smtClean="0">
                <a:latin typeface="Arial Narrow" panose="020B0606020202030204" pitchFamily="34" charset="0"/>
              </a:rPr>
              <a:t>2020</a:t>
            </a:r>
            <a:endParaRPr lang="en-CA" altLang="bg-BG" sz="1000" b="1" dirty="0">
              <a:latin typeface="Arial Narrow" panose="020B0606020202030204" pitchFamily="34" charset="0"/>
            </a:endParaRPr>
          </a:p>
        </p:txBody>
      </p:sp>
      <p:cxnSp>
        <p:nvCxnSpPr>
          <p:cNvPr id="27" name="Straight Arrow Connector 26"/>
          <p:cNvCxnSpPr>
            <a:stCxn id="18" idx="3"/>
            <a:endCxn id="17" idx="1"/>
          </p:cNvCxnSpPr>
          <p:nvPr/>
        </p:nvCxnSpPr>
        <p:spPr bwMode="auto">
          <a:xfrm>
            <a:off x="3064669" y="1252537"/>
            <a:ext cx="170656" cy="1508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9" idx="3"/>
            <a:endCxn id="26" idx="1"/>
          </p:cNvCxnSpPr>
          <p:nvPr/>
        </p:nvCxnSpPr>
        <p:spPr bwMode="auto">
          <a:xfrm>
            <a:off x="3050449" y="1969294"/>
            <a:ext cx="184876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3"/>
            <a:endCxn id="6" idx="1"/>
          </p:cNvCxnSpPr>
          <p:nvPr/>
        </p:nvCxnSpPr>
        <p:spPr bwMode="auto">
          <a:xfrm>
            <a:off x="4487864" y="2669382"/>
            <a:ext cx="262731" cy="396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7" idx="2"/>
            <a:endCxn id="26" idx="0"/>
          </p:cNvCxnSpPr>
          <p:nvPr/>
        </p:nvCxnSpPr>
        <p:spPr bwMode="auto">
          <a:xfrm>
            <a:off x="3860800" y="1554164"/>
            <a:ext cx="0" cy="1285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26" idx="2"/>
            <a:endCxn id="16" idx="0"/>
          </p:cNvCxnSpPr>
          <p:nvPr/>
        </p:nvCxnSpPr>
        <p:spPr bwMode="auto">
          <a:xfrm>
            <a:off x="3860800" y="2255838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6" idx="2"/>
            <a:endCxn id="15" idx="0"/>
          </p:cNvCxnSpPr>
          <p:nvPr/>
        </p:nvCxnSpPr>
        <p:spPr bwMode="auto">
          <a:xfrm flipH="1">
            <a:off x="3860800" y="2955925"/>
            <a:ext cx="0" cy="1285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" idx="2"/>
            <a:endCxn id="25" idx="0"/>
          </p:cNvCxnSpPr>
          <p:nvPr/>
        </p:nvCxnSpPr>
        <p:spPr bwMode="auto">
          <a:xfrm>
            <a:off x="3860801" y="3657601"/>
            <a:ext cx="3175" cy="12382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26" idx="3"/>
            <a:endCxn id="8" idx="0"/>
          </p:cNvCxnSpPr>
          <p:nvPr/>
        </p:nvCxnSpPr>
        <p:spPr bwMode="auto">
          <a:xfrm>
            <a:off x="4487863" y="1969294"/>
            <a:ext cx="2378800" cy="397668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lbow Connector 186"/>
          <p:cNvCxnSpPr/>
          <p:nvPr/>
        </p:nvCxnSpPr>
        <p:spPr bwMode="auto">
          <a:xfrm>
            <a:off x="4489451" y="1968501"/>
            <a:ext cx="1050925" cy="417513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5" idx="3"/>
          </p:cNvCxnSpPr>
          <p:nvPr/>
        </p:nvCxnSpPr>
        <p:spPr bwMode="auto">
          <a:xfrm flipV="1">
            <a:off x="4487864" y="3370263"/>
            <a:ext cx="79375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 bwMode="auto">
          <a:xfrm flipV="1">
            <a:off x="4489450" y="2386014"/>
            <a:ext cx="935038" cy="1684337"/>
          </a:xfrm>
          <a:prstGeom prst="bentConnector4">
            <a:avLst>
              <a:gd name="adj1" fmla="val 7134"/>
              <a:gd name="adj2" fmla="val 113565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6237151" y="2366962"/>
            <a:ext cx="1259024" cy="588964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НКПР</a:t>
            </a:r>
            <a:endParaRPr lang="en-CA" sz="9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n-CA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2013 - 2025</a:t>
            </a:r>
            <a:endParaRPr lang="bg-BG" sz="9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3638" y="3074988"/>
            <a:ext cx="1255712" cy="5715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РЕГИОНАЛНИ СХЕМИ ЗА ПРОСТРАНСТВЕНО РАЗВИТИЕ </a:t>
            </a:r>
            <a:r>
              <a:rPr lang="en-CA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NUTS 2</a:t>
            </a: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246814" y="3781425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РЕГИОНАЛНИ СХЕМИ ЗА ПРОСТРАНСТВЕНО РАЗВИТИЕ </a:t>
            </a:r>
            <a:r>
              <a:rPr lang="en-CA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NUTS3</a:t>
            </a:r>
            <a:endParaRPr lang="bg-BG" sz="1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49087" y="3081930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РЕГИОНАЛНИ ПЛАНОВЕ ЗА РАЗВИТЕ 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NUTS 2 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50594" y="2386807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НСРР</a:t>
            </a:r>
            <a:endParaRPr lang="en-CA" sz="9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bg-BG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2012</a:t>
            </a:r>
            <a:r>
              <a:rPr lang="en-US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US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2022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746625" y="4457700"/>
            <a:ext cx="1252538" cy="573088"/>
          </a:xfrm>
          <a:prstGeom prst="rect">
            <a:avLst/>
          </a:prstGeom>
          <a:solidFill>
            <a:srgbClr val="4472C4"/>
          </a:solidFill>
          <a:ln w="9525" cap="sq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ОБЩИНСКИ ПЛАНОВЕ ЗА РАЗВИТИЕ</a:t>
            </a:r>
            <a:endParaRPr lang="en-CA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CA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LAU 1</a:t>
            </a:r>
            <a:endParaRPr lang="bg-BG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759700" y="4452939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 УСТРОЙСТВЕНИ ПЛАНОВЕ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759700" y="5159375"/>
            <a:ext cx="1252538" cy="57308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ПОДРОБНИ УСТРОЙСТВЕНИ ПЛАНОВЕ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243639" y="5969000"/>
            <a:ext cx="1252537" cy="35083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ИПГВР</a:t>
            </a:r>
            <a:endParaRPr lang="bg-BG" altLang="bg-BG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746625" y="5965825"/>
            <a:ext cx="1252538" cy="3508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ИНФРАСТРУКТУРНИ ПРОЕКТИ</a:t>
            </a:r>
          </a:p>
        </p:txBody>
      </p:sp>
      <p:cxnSp>
        <p:nvCxnSpPr>
          <p:cNvPr id="49" name="Straight Arrow Connector 48"/>
          <p:cNvCxnSpPr>
            <a:stCxn id="6" idx="3"/>
            <a:endCxn id="8" idx="1"/>
          </p:cNvCxnSpPr>
          <p:nvPr/>
        </p:nvCxnSpPr>
        <p:spPr bwMode="auto">
          <a:xfrm flipV="1">
            <a:off x="6003133" y="2661444"/>
            <a:ext cx="234019" cy="1190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" idx="3"/>
            <a:endCxn id="9" idx="1"/>
          </p:cNvCxnSpPr>
          <p:nvPr/>
        </p:nvCxnSpPr>
        <p:spPr bwMode="auto">
          <a:xfrm flipV="1">
            <a:off x="6001626" y="3360739"/>
            <a:ext cx="242013" cy="773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" idx="3"/>
            <a:endCxn id="41" idx="1"/>
          </p:cNvCxnSpPr>
          <p:nvPr/>
        </p:nvCxnSpPr>
        <p:spPr bwMode="auto">
          <a:xfrm flipV="1">
            <a:off x="5999164" y="4740276"/>
            <a:ext cx="1760537" cy="4763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1" idx="2"/>
            <a:endCxn id="42" idx="0"/>
          </p:cNvCxnSpPr>
          <p:nvPr/>
        </p:nvCxnSpPr>
        <p:spPr bwMode="auto">
          <a:xfrm>
            <a:off x="8386763" y="5026025"/>
            <a:ext cx="0" cy="13335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8" idx="2"/>
            <a:endCxn id="9" idx="0"/>
          </p:cNvCxnSpPr>
          <p:nvPr/>
        </p:nvCxnSpPr>
        <p:spPr bwMode="auto">
          <a:xfrm>
            <a:off x="6866664" y="2955926"/>
            <a:ext cx="4831" cy="11906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9" idx="2"/>
            <a:endCxn id="10" idx="0"/>
          </p:cNvCxnSpPr>
          <p:nvPr/>
        </p:nvCxnSpPr>
        <p:spPr bwMode="auto">
          <a:xfrm>
            <a:off x="6870700" y="3646489"/>
            <a:ext cx="1588" cy="13493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endCxn id="43" idx="0"/>
          </p:cNvCxnSpPr>
          <p:nvPr/>
        </p:nvCxnSpPr>
        <p:spPr bwMode="auto">
          <a:xfrm>
            <a:off x="6869114" y="4344988"/>
            <a:ext cx="1587" cy="162401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7" idx="2"/>
            <a:endCxn id="44" idx="0"/>
          </p:cNvCxnSpPr>
          <p:nvPr/>
        </p:nvCxnSpPr>
        <p:spPr bwMode="auto">
          <a:xfrm flipH="1">
            <a:off x="5372100" y="5030789"/>
            <a:ext cx="0" cy="93503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endCxn id="43" idx="0"/>
          </p:cNvCxnSpPr>
          <p:nvPr/>
        </p:nvCxnSpPr>
        <p:spPr bwMode="auto">
          <a:xfrm flipH="1">
            <a:off x="6870700" y="5027614"/>
            <a:ext cx="0" cy="9413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6" idx="2"/>
            <a:endCxn id="5" idx="0"/>
          </p:cNvCxnSpPr>
          <p:nvPr/>
        </p:nvCxnSpPr>
        <p:spPr bwMode="auto">
          <a:xfrm flipH="1">
            <a:off x="5375357" y="2959893"/>
            <a:ext cx="1507" cy="12203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5" idx="2"/>
          </p:cNvCxnSpPr>
          <p:nvPr/>
        </p:nvCxnSpPr>
        <p:spPr bwMode="auto">
          <a:xfrm>
            <a:off x="5374562" y="3655016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62" idx="3"/>
            <a:endCxn id="10" idx="1"/>
          </p:cNvCxnSpPr>
          <p:nvPr/>
        </p:nvCxnSpPr>
        <p:spPr bwMode="auto">
          <a:xfrm flipV="1">
            <a:off x="5999163" y="4068763"/>
            <a:ext cx="247650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10" idx="3"/>
            <a:endCxn id="41" idx="0"/>
          </p:cNvCxnSpPr>
          <p:nvPr/>
        </p:nvCxnSpPr>
        <p:spPr bwMode="auto">
          <a:xfrm>
            <a:off x="7499351" y="4068764"/>
            <a:ext cx="887413" cy="384175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245"/>
          <p:cNvCxnSpPr>
            <a:stCxn id="42" idx="2"/>
            <a:endCxn id="44" idx="2"/>
          </p:cNvCxnSpPr>
          <p:nvPr/>
        </p:nvCxnSpPr>
        <p:spPr bwMode="auto">
          <a:xfrm rot="5400000">
            <a:off x="6587332" y="4517232"/>
            <a:ext cx="584200" cy="3014663"/>
          </a:xfrm>
          <a:prstGeom prst="bentConnector3">
            <a:avLst>
              <a:gd name="adj1" fmla="val 139139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lbow Connector 252"/>
          <p:cNvCxnSpPr>
            <a:stCxn id="42" idx="2"/>
            <a:endCxn id="43" idx="2"/>
          </p:cNvCxnSpPr>
          <p:nvPr/>
        </p:nvCxnSpPr>
        <p:spPr bwMode="auto">
          <a:xfrm rot="5400000">
            <a:off x="7335045" y="5268120"/>
            <a:ext cx="587375" cy="1516063"/>
          </a:xfrm>
          <a:prstGeom prst="bentConnector3">
            <a:avLst>
              <a:gd name="adj1" fmla="val 138917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37" name="Group 182"/>
          <p:cNvGrpSpPr>
            <a:grpSpLocks/>
          </p:cNvGrpSpPr>
          <p:nvPr/>
        </p:nvGrpSpPr>
        <p:grpSpPr bwMode="auto">
          <a:xfrm>
            <a:off x="3860801" y="4314825"/>
            <a:ext cx="2900363" cy="1652588"/>
            <a:chOff x="2640269" y="4354921"/>
            <a:chExt cx="3646452" cy="1653397"/>
          </a:xfrm>
        </p:grpSpPr>
        <p:cxnSp>
          <p:nvCxnSpPr>
            <p:cNvPr id="258" name="Elbow Connector 257"/>
            <p:cNvCxnSpPr/>
            <p:nvPr/>
          </p:nvCxnSpPr>
          <p:spPr>
            <a:xfrm rot="16200000" flipH="1">
              <a:off x="3636797" y="3358393"/>
              <a:ext cx="1653397" cy="3646452"/>
            </a:xfrm>
            <a:prstGeom prst="bentConnector3">
              <a:avLst>
                <a:gd name="adj1" fmla="val 7014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Elbow Connector 241"/>
            <p:cNvCxnSpPr/>
            <p:nvPr/>
          </p:nvCxnSpPr>
          <p:spPr>
            <a:xfrm rot="16200000" flipH="1">
              <a:off x="2692751" y="4302439"/>
              <a:ext cx="1653397" cy="1758361"/>
            </a:xfrm>
            <a:prstGeom prst="bentConnector3">
              <a:avLst>
                <a:gd name="adj1" fmla="val 70459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 bwMode="auto">
          <a:xfrm>
            <a:off x="5540375" y="1190625"/>
            <a:ext cx="1250950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ЗРР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4746625" y="3781426"/>
            <a:ext cx="1252538" cy="5746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ОБЛАСТНИ СТРАТЕГИИ ЗА РАЗВИТИЕ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NUTS 3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0" name="Straight Arrow Connector 179"/>
          <p:cNvCxnSpPr>
            <a:stCxn id="62" idx="2"/>
            <a:endCxn id="7" idx="0"/>
          </p:cNvCxnSpPr>
          <p:nvPr/>
        </p:nvCxnSpPr>
        <p:spPr bwMode="auto">
          <a:xfrm>
            <a:off x="5372100" y="4356100"/>
            <a:ext cx="0" cy="1016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 bwMode="auto">
          <a:xfrm>
            <a:off x="9261475" y="4572000"/>
            <a:ext cx="1252538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СЕО/ОТВ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9259889" y="1204913"/>
            <a:ext cx="1252537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ЗООС, ЗБР</a:t>
            </a:r>
          </a:p>
        </p:txBody>
      </p:sp>
      <p:cxnSp>
        <p:nvCxnSpPr>
          <p:cNvPr id="118" name="Straight Arrow Connector 117"/>
          <p:cNvCxnSpPr>
            <a:stCxn id="61" idx="2"/>
          </p:cNvCxnSpPr>
          <p:nvPr/>
        </p:nvCxnSpPr>
        <p:spPr bwMode="auto">
          <a:xfrm flipH="1">
            <a:off x="6162676" y="1539875"/>
            <a:ext cx="3175" cy="395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61" idx="3"/>
            <a:endCxn id="116" idx="1"/>
          </p:cNvCxnSpPr>
          <p:nvPr/>
        </p:nvCxnSpPr>
        <p:spPr bwMode="auto">
          <a:xfrm>
            <a:off x="6791325" y="1365250"/>
            <a:ext cx="904876" cy="14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>
            <a:off x="8385175" y="1485900"/>
            <a:ext cx="1588" cy="2897188"/>
          </a:xfrm>
          <a:prstGeom prst="straightConnector1">
            <a:avLst/>
          </a:prstGeom>
          <a:solidFill>
            <a:srgbClr val="B5D86E"/>
          </a:solidFill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 bwMode="auto">
          <a:xfrm>
            <a:off x="7696201" y="1204913"/>
            <a:ext cx="1250950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ЗУТ</a:t>
            </a:r>
          </a:p>
        </p:txBody>
      </p:sp>
      <p:cxnSp>
        <p:nvCxnSpPr>
          <p:cNvPr id="190" name="Straight Arrow Connector 189"/>
          <p:cNvCxnSpPr>
            <a:stCxn id="42" idx="3"/>
            <a:endCxn id="114" idx="1"/>
          </p:cNvCxnSpPr>
          <p:nvPr/>
        </p:nvCxnSpPr>
        <p:spPr bwMode="auto">
          <a:xfrm>
            <a:off x="9012239" y="5446713"/>
            <a:ext cx="2492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41" idx="3"/>
            <a:endCxn id="113" idx="1"/>
          </p:cNvCxnSpPr>
          <p:nvPr/>
        </p:nvCxnSpPr>
        <p:spPr bwMode="auto">
          <a:xfrm>
            <a:off x="9012239" y="4738689"/>
            <a:ext cx="249237" cy="793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3235325" y="3084514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ОПЕРАТИВНИ ПРОГРАМИ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35325" y="2382839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СПОРАЗУМЕНИЕ ЗА ПАРТНЬОРСТВО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 smtClean="0">
                <a:latin typeface="Arial Narrow" panose="020B0606020202030204" pitchFamily="34" charset="0"/>
              </a:rPr>
              <a:t>2014 </a:t>
            </a:r>
            <a:r>
              <a:rPr lang="bg-BG" altLang="bg-BG" sz="1000" b="1" dirty="0">
                <a:latin typeface="Arial Narrow" panose="020B0606020202030204" pitchFamily="34" charset="0"/>
              </a:rPr>
              <a:t>- </a:t>
            </a:r>
            <a:r>
              <a:rPr lang="bg-BG" altLang="bg-BG" sz="1000" b="1" dirty="0" smtClean="0">
                <a:latin typeface="Arial Narrow" panose="020B0606020202030204" pitchFamily="34" charset="0"/>
              </a:rPr>
              <a:t>2020</a:t>
            </a:r>
            <a:endParaRPr lang="bg-BG" altLang="bg-BG" sz="1000" b="1" dirty="0"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35325" y="981075"/>
            <a:ext cx="1250950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ЗА РЕФОРМИ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236914" y="3781426"/>
            <a:ext cx="1252537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СЕКТОРНИ СТРАТЕГИИ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35325" y="1682750"/>
            <a:ext cx="1252538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БЪЛГАРИЯ </a:t>
            </a:r>
            <a:r>
              <a:rPr lang="bg-BG" sz="1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</a:t>
            </a:r>
            <a:endParaRPr lang="bg-BG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3" name="Straight Arrow Connector 202"/>
          <p:cNvCxnSpPr>
            <a:stCxn id="113" idx="2"/>
            <a:endCxn id="114" idx="0"/>
          </p:cNvCxnSpPr>
          <p:nvPr/>
        </p:nvCxnSpPr>
        <p:spPr bwMode="auto">
          <a:xfrm>
            <a:off x="9888538" y="4921251"/>
            <a:ext cx="0" cy="34607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endCxn id="115" idx="0"/>
          </p:cNvCxnSpPr>
          <p:nvPr/>
        </p:nvCxnSpPr>
        <p:spPr bwMode="auto">
          <a:xfrm>
            <a:off x="9886950" y="5618163"/>
            <a:ext cx="0" cy="34766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lbow Connector 208"/>
          <p:cNvCxnSpPr>
            <a:stCxn id="115" idx="2"/>
            <a:endCxn id="44" idx="2"/>
          </p:cNvCxnSpPr>
          <p:nvPr/>
        </p:nvCxnSpPr>
        <p:spPr bwMode="auto">
          <a:xfrm rot="5400000">
            <a:off x="7568407" y="4006057"/>
            <a:ext cx="1588" cy="4619625"/>
          </a:xfrm>
          <a:prstGeom prst="bentConnector3">
            <a:avLst>
              <a:gd name="adj1" fmla="val 29014689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7" name="Group 46"/>
          <p:cNvGrpSpPr>
            <a:grpSpLocks/>
          </p:cNvGrpSpPr>
          <p:nvPr/>
        </p:nvGrpSpPr>
        <p:grpSpPr bwMode="auto">
          <a:xfrm>
            <a:off x="7496175" y="5640389"/>
            <a:ext cx="2274888" cy="504825"/>
            <a:chOff x="5972178" y="5639782"/>
            <a:chExt cx="2275421" cy="504637"/>
          </a:xfrm>
        </p:grpSpPr>
        <p:grpSp>
          <p:nvGrpSpPr>
            <p:cNvPr id="4165" name="Group 28"/>
            <p:cNvGrpSpPr>
              <a:grpSpLocks/>
            </p:cNvGrpSpPr>
            <p:nvPr/>
          </p:nvGrpSpPr>
          <p:grpSpPr bwMode="auto">
            <a:xfrm>
              <a:off x="7596339" y="5639782"/>
              <a:ext cx="651260" cy="165324"/>
              <a:chOff x="7042661" y="5795761"/>
              <a:chExt cx="427575" cy="132772"/>
            </a:xfrm>
          </p:grpSpPr>
          <p:cxnSp>
            <p:nvCxnSpPr>
              <p:cNvPr id="216" name="Straight Arrow Connector 215"/>
              <p:cNvCxnSpPr/>
              <p:nvPr/>
            </p:nvCxnSpPr>
            <p:spPr bwMode="auto">
              <a:xfrm>
                <a:off x="7462938" y="5795761"/>
                <a:ext cx="0" cy="132542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 bwMode="auto">
              <a:xfrm flipH="1" flipV="1">
                <a:off x="7042813" y="5920657"/>
                <a:ext cx="427423" cy="0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Elbow Connector 218"/>
            <p:cNvCxnSpPr>
              <a:stCxn id="114" idx="2"/>
              <a:endCxn id="43" idx="3"/>
            </p:cNvCxnSpPr>
            <p:nvPr/>
          </p:nvCxnSpPr>
          <p:spPr bwMode="auto">
            <a:xfrm rot="5400000">
              <a:off x="6609022" y="5156868"/>
              <a:ext cx="350707" cy="1624394"/>
            </a:xfrm>
            <a:prstGeom prst="bentConnector2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8" name="Straight Arrow Connector 227"/>
          <p:cNvCxnSpPr>
            <a:stCxn id="116" idx="3"/>
            <a:endCxn id="117" idx="1"/>
          </p:cNvCxnSpPr>
          <p:nvPr/>
        </p:nvCxnSpPr>
        <p:spPr bwMode="auto">
          <a:xfrm>
            <a:off x="8947152" y="1379538"/>
            <a:ext cx="3127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</p:cNvCxnSpPr>
          <p:nvPr/>
        </p:nvCxnSpPr>
        <p:spPr>
          <a:xfrm>
            <a:off x="7497763" y="3360738"/>
            <a:ext cx="2379662" cy="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7" idx="2"/>
            <a:endCxn id="113" idx="0"/>
          </p:cNvCxnSpPr>
          <p:nvPr/>
        </p:nvCxnSpPr>
        <p:spPr>
          <a:xfrm>
            <a:off x="9886158" y="1554164"/>
            <a:ext cx="1587" cy="301783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 bwMode="auto">
          <a:xfrm>
            <a:off x="9259889" y="5965825"/>
            <a:ext cx="1252537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ОВОС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9261475" y="5267326"/>
            <a:ext cx="1252538" cy="3587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ОС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41363" y="-14288"/>
            <a:ext cx="10515600" cy="1325563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Съществуваща система</a:t>
            </a:r>
            <a:endParaRPr lang="bg-BG" sz="4000" dirty="0"/>
          </a:p>
        </p:txBody>
      </p:sp>
      <p:sp>
        <p:nvSpPr>
          <p:cNvPr id="4164" name="Slide Number Placeholder 286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10D5F7-669A-4D38-A7ED-5070D884BFE5}" type="slidenum">
              <a:rPr lang="bg-BG" altLang="bg-BG" sz="12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bg-BG" altLang="bg-BG" sz="12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18" y="2382838"/>
            <a:ext cx="1232356" cy="5913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904" y="2270052"/>
            <a:ext cx="188992" cy="225572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1672494" y="1244624"/>
            <a:ext cx="108620" cy="7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682026" y="1260078"/>
            <a:ext cx="8204" cy="1425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9" idx="1"/>
          </p:cNvCxnSpPr>
          <p:nvPr/>
        </p:nvCxnSpPr>
        <p:spPr>
          <a:xfrm>
            <a:off x="1690759" y="2677713"/>
            <a:ext cx="115359" cy="8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3"/>
          </p:cNvCxnSpPr>
          <p:nvPr/>
        </p:nvCxnSpPr>
        <p:spPr>
          <a:xfrm>
            <a:off x="3038475" y="2678520"/>
            <a:ext cx="89763" cy="9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6" idx="1"/>
          </p:cNvCxnSpPr>
          <p:nvPr/>
        </p:nvCxnSpPr>
        <p:spPr>
          <a:xfrm flipV="1">
            <a:off x="3128239" y="2669382"/>
            <a:ext cx="107087" cy="166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00" y="6140450"/>
            <a:ext cx="1005927" cy="658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813" y="6164307"/>
            <a:ext cx="621236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94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812133" y="965993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СТРАТЕГИЯ </a:t>
            </a:r>
          </a:p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ЕВРОПА 2020+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797913" y="1682750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ТЕРИТОРИАЛЕН ДНЕВЕН РЕД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ТА 2020+</a:t>
            </a:r>
            <a:endParaRPr lang="en-CA" altLang="bg-BG" sz="1000" b="1" dirty="0">
              <a:latin typeface="Arial Narrow" panose="020B0606020202030204" pitchFamily="34" charset="0"/>
            </a:endParaRPr>
          </a:p>
        </p:txBody>
      </p:sp>
      <p:cxnSp>
        <p:nvCxnSpPr>
          <p:cNvPr id="27" name="Straight Arrow Connector 26"/>
          <p:cNvCxnSpPr>
            <a:stCxn id="18" idx="3"/>
            <a:endCxn id="17" idx="1"/>
          </p:cNvCxnSpPr>
          <p:nvPr/>
        </p:nvCxnSpPr>
        <p:spPr bwMode="auto">
          <a:xfrm>
            <a:off x="3064669" y="1252537"/>
            <a:ext cx="170656" cy="1508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9" idx="3"/>
            <a:endCxn id="26" idx="1"/>
          </p:cNvCxnSpPr>
          <p:nvPr/>
        </p:nvCxnSpPr>
        <p:spPr bwMode="auto">
          <a:xfrm>
            <a:off x="3050449" y="1969294"/>
            <a:ext cx="184876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3"/>
            <a:endCxn id="6" idx="1"/>
          </p:cNvCxnSpPr>
          <p:nvPr/>
        </p:nvCxnSpPr>
        <p:spPr bwMode="auto">
          <a:xfrm>
            <a:off x="4487864" y="2669382"/>
            <a:ext cx="262731" cy="396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7" idx="2"/>
            <a:endCxn id="26" idx="0"/>
          </p:cNvCxnSpPr>
          <p:nvPr/>
        </p:nvCxnSpPr>
        <p:spPr bwMode="auto">
          <a:xfrm>
            <a:off x="3860800" y="1554164"/>
            <a:ext cx="0" cy="1285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26" idx="2"/>
            <a:endCxn id="16" idx="0"/>
          </p:cNvCxnSpPr>
          <p:nvPr/>
        </p:nvCxnSpPr>
        <p:spPr bwMode="auto">
          <a:xfrm>
            <a:off x="3860800" y="2255838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6" idx="2"/>
            <a:endCxn id="15" idx="0"/>
          </p:cNvCxnSpPr>
          <p:nvPr/>
        </p:nvCxnSpPr>
        <p:spPr bwMode="auto">
          <a:xfrm flipH="1">
            <a:off x="3860800" y="2955925"/>
            <a:ext cx="0" cy="1285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" idx="2"/>
            <a:endCxn id="25" idx="0"/>
          </p:cNvCxnSpPr>
          <p:nvPr/>
        </p:nvCxnSpPr>
        <p:spPr bwMode="auto">
          <a:xfrm>
            <a:off x="3860801" y="3657601"/>
            <a:ext cx="3175" cy="12382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26" idx="3"/>
            <a:endCxn id="8" idx="0"/>
          </p:cNvCxnSpPr>
          <p:nvPr/>
        </p:nvCxnSpPr>
        <p:spPr bwMode="auto">
          <a:xfrm>
            <a:off x="4487863" y="1969294"/>
            <a:ext cx="2378800" cy="397668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lbow Connector 186"/>
          <p:cNvCxnSpPr/>
          <p:nvPr/>
        </p:nvCxnSpPr>
        <p:spPr bwMode="auto">
          <a:xfrm>
            <a:off x="4489451" y="1968501"/>
            <a:ext cx="1050925" cy="417513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5" idx="3"/>
          </p:cNvCxnSpPr>
          <p:nvPr/>
        </p:nvCxnSpPr>
        <p:spPr bwMode="auto">
          <a:xfrm flipV="1">
            <a:off x="4487864" y="3370263"/>
            <a:ext cx="79375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 bwMode="auto">
          <a:xfrm flipV="1">
            <a:off x="4489450" y="2386014"/>
            <a:ext cx="935038" cy="1684337"/>
          </a:xfrm>
          <a:prstGeom prst="bentConnector4">
            <a:avLst>
              <a:gd name="adj1" fmla="val 7134"/>
              <a:gd name="adj2" fmla="val 113565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6237151" y="2366962"/>
            <a:ext cx="1259024" cy="588964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НКПР</a:t>
            </a:r>
            <a:endParaRPr lang="en-CA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n-CA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</a:t>
            </a: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 </a:t>
            </a:r>
            <a:r>
              <a:rPr lang="en-CA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- 20</a:t>
            </a: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40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487193" y="3055126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РЕГИОНАЛНИ ПЛАНОВЕ ЗА РАЗВИТЕ 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NUTS 2 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50594" y="2386807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НСРР</a:t>
            </a:r>
            <a:endParaRPr lang="en-CA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2020</a:t>
            </a:r>
            <a:r>
              <a:rPr lang="en-US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2030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15681" y="4428728"/>
            <a:ext cx="1252538" cy="573088"/>
          </a:xfrm>
          <a:prstGeom prst="rect">
            <a:avLst/>
          </a:prstGeom>
          <a:solidFill>
            <a:srgbClr val="4472C4"/>
          </a:solidFill>
          <a:ln w="9525" cap="sq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ОБЩИНСКИ ПЛАНОВЕ ЗА РАЗВИТИЕ</a:t>
            </a:r>
            <a:endParaRPr lang="en-CA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CA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LAU 1</a:t>
            </a:r>
            <a:endParaRPr lang="bg-BG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759700" y="4452939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 УСТРОЙСТВЕНИ ПЛАНОВЕ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759700" y="5159375"/>
            <a:ext cx="1252538" cy="57308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ПОДРОБНИ УСТРОЙСТВЕНИ ПЛАНОВЕ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243639" y="5969000"/>
            <a:ext cx="1252537" cy="35083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ИПГВР</a:t>
            </a:r>
            <a:endParaRPr lang="bg-BG" altLang="bg-BG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746625" y="5965825"/>
            <a:ext cx="1252538" cy="3508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ИНФРАСТРУКТУРНИ ПРОЕКТИ</a:t>
            </a:r>
          </a:p>
        </p:txBody>
      </p:sp>
      <p:cxnSp>
        <p:nvCxnSpPr>
          <p:cNvPr id="49" name="Straight Arrow Connector 48"/>
          <p:cNvCxnSpPr>
            <a:stCxn id="6" idx="3"/>
            <a:endCxn id="8" idx="1"/>
          </p:cNvCxnSpPr>
          <p:nvPr/>
        </p:nvCxnSpPr>
        <p:spPr bwMode="auto">
          <a:xfrm flipV="1">
            <a:off x="6003133" y="2661444"/>
            <a:ext cx="234019" cy="1190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41" idx="1"/>
          </p:cNvCxnSpPr>
          <p:nvPr/>
        </p:nvCxnSpPr>
        <p:spPr bwMode="auto">
          <a:xfrm>
            <a:off x="6792778" y="4712250"/>
            <a:ext cx="966923" cy="27233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1" idx="2"/>
            <a:endCxn id="42" idx="0"/>
          </p:cNvCxnSpPr>
          <p:nvPr/>
        </p:nvCxnSpPr>
        <p:spPr bwMode="auto">
          <a:xfrm>
            <a:off x="8386763" y="5026025"/>
            <a:ext cx="0" cy="13335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endCxn id="43" idx="0"/>
          </p:cNvCxnSpPr>
          <p:nvPr/>
        </p:nvCxnSpPr>
        <p:spPr bwMode="auto">
          <a:xfrm flipH="1">
            <a:off x="6869907" y="4738688"/>
            <a:ext cx="2380" cy="123031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endCxn id="44" idx="0"/>
          </p:cNvCxnSpPr>
          <p:nvPr/>
        </p:nvCxnSpPr>
        <p:spPr bwMode="auto">
          <a:xfrm>
            <a:off x="5367338" y="4712097"/>
            <a:ext cx="5556" cy="125372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endCxn id="43" idx="0"/>
          </p:cNvCxnSpPr>
          <p:nvPr/>
        </p:nvCxnSpPr>
        <p:spPr bwMode="auto">
          <a:xfrm flipH="1">
            <a:off x="6870700" y="5027614"/>
            <a:ext cx="0" cy="9413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5" idx="2"/>
          </p:cNvCxnSpPr>
          <p:nvPr/>
        </p:nvCxnSpPr>
        <p:spPr bwMode="auto">
          <a:xfrm>
            <a:off x="6112668" y="3628212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245"/>
          <p:cNvCxnSpPr>
            <a:stCxn id="42" idx="2"/>
            <a:endCxn id="44" idx="2"/>
          </p:cNvCxnSpPr>
          <p:nvPr/>
        </p:nvCxnSpPr>
        <p:spPr bwMode="auto">
          <a:xfrm rot="5400000">
            <a:off x="6587332" y="4517232"/>
            <a:ext cx="584200" cy="3014663"/>
          </a:xfrm>
          <a:prstGeom prst="bentConnector3">
            <a:avLst>
              <a:gd name="adj1" fmla="val 139139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lbow Connector 252"/>
          <p:cNvCxnSpPr>
            <a:stCxn id="42" idx="2"/>
            <a:endCxn id="43" idx="2"/>
          </p:cNvCxnSpPr>
          <p:nvPr/>
        </p:nvCxnSpPr>
        <p:spPr bwMode="auto">
          <a:xfrm rot="5400000">
            <a:off x="7335045" y="5268120"/>
            <a:ext cx="587375" cy="1516063"/>
          </a:xfrm>
          <a:prstGeom prst="bentConnector3">
            <a:avLst>
              <a:gd name="adj1" fmla="val 138917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37" name="Group 182"/>
          <p:cNvGrpSpPr>
            <a:grpSpLocks/>
          </p:cNvGrpSpPr>
          <p:nvPr/>
        </p:nvGrpSpPr>
        <p:grpSpPr bwMode="auto">
          <a:xfrm>
            <a:off x="3860801" y="4314825"/>
            <a:ext cx="2900363" cy="1652588"/>
            <a:chOff x="2640269" y="4354921"/>
            <a:chExt cx="3646452" cy="1653397"/>
          </a:xfrm>
        </p:grpSpPr>
        <p:cxnSp>
          <p:nvCxnSpPr>
            <p:cNvPr id="258" name="Elbow Connector 257"/>
            <p:cNvCxnSpPr/>
            <p:nvPr/>
          </p:nvCxnSpPr>
          <p:spPr>
            <a:xfrm rot="16200000" flipH="1">
              <a:off x="3636797" y="3358393"/>
              <a:ext cx="1653397" cy="3646452"/>
            </a:xfrm>
            <a:prstGeom prst="bentConnector3">
              <a:avLst>
                <a:gd name="adj1" fmla="val 7014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Elbow Connector 241"/>
            <p:cNvCxnSpPr/>
            <p:nvPr/>
          </p:nvCxnSpPr>
          <p:spPr>
            <a:xfrm rot="16200000" flipH="1">
              <a:off x="2692751" y="4302439"/>
              <a:ext cx="1653397" cy="1758361"/>
            </a:xfrm>
            <a:prstGeom prst="bentConnector3">
              <a:avLst>
                <a:gd name="adj1" fmla="val 70459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 bwMode="auto">
          <a:xfrm>
            <a:off x="5540375" y="1190625"/>
            <a:ext cx="1250950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ЗРР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494928" y="3727129"/>
            <a:ext cx="1252538" cy="5746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ОБЛАСТНИ СТРАТЕГИИ ЗА РАЗВИТИЕ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NUTS 3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9261475" y="4572000"/>
            <a:ext cx="1252538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СЕО/ОТВ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9259889" y="1204913"/>
            <a:ext cx="1252537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ЗООС, ЗБР</a:t>
            </a:r>
          </a:p>
        </p:txBody>
      </p:sp>
      <p:cxnSp>
        <p:nvCxnSpPr>
          <p:cNvPr id="118" name="Straight Arrow Connector 117"/>
          <p:cNvCxnSpPr>
            <a:stCxn id="61" idx="2"/>
          </p:cNvCxnSpPr>
          <p:nvPr/>
        </p:nvCxnSpPr>
        <p:spPr bwMode="auto">
          <a:xfrm flipH="1">
            <a:off x="6162676" y="1539875"/>
            <a:ext cx="3175" cy="395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61" idx="3"/>
            <a:endCxn id="116" idx="1"/>
          </p:cNvCxnSpPr>
          <p:nvPr/>
        </p:nvCxnSpPr>
        <p:spPr bwMode="auto">
          <a:xfrm>
            <a:off x="6791325" y="1365250"/>
            <a:ext cx="904876" cy="14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>
            <a:off x="8385175" y="1485900"/>
            <a:ext cx="1588" cy="2897188"/>
          </a:xfrm>
          <a:prstGeom prst="straightConnector1">
            <a:avLst/>
          </a:prstGeom>
          <a:solidFill>
            <a:srgbClr val="B5D86E"/>
          </a:solidFill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 bwMode="auto">
          <a:xfrm>
            <a:off x="7696201" y="1204913"/>
            <a:ext cx="1250950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ЗУТ</a:t>
            </a:r>
          </a:p>
        </p:txBody>
      </p:sp>
      <p:cxnSp>
        <p:nvCxnSpPr>
          <p:cNvPr id="190" name="Straight Arrow Connector 189"/>
          <p:cNvCxnSpPr>
            <a:stCxn id="42" idx="3"/>
            <a:endCxn id="114" idx="1"/>
          </p:cNvCxnSpPr>
          <p:nvPr/>
        </p:nvCxnSpPr>
        <p:spPr bwMode="auto">
          <a:xfrm>
            <a:off x="9012239" y="5446713"/>
            <a:ext cx="2492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41" idx="3"/>
            <a:endCxn id="113" idx="1"/>
          </p:cNvCxnSpPr>
          <p:nvPr/>
        </p:nvCxnSpPr>
        <p:spPr bwMode="auto">
          <a:xfrm>
            <a:off x="9012239" y="4738689"/>
            <a:ext cx="249237" cy="793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3235325" y="3084514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ОПЕРАТИВНИ ПРОГРАМИ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35325" y="2382839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СПОРАЗУМЕНИЕ ЗА ПАРТНЬОРСТВО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2020 - 2026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235325" y="981075"/>
            <a:ext cx="1250950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ЗА РЕФОРМИ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236914" y="3781426"/>
            <a:ext cx="1252537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СЕКТОРНИ СТРАТЕГИИ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35325" y="1682750"/>
            <a:ext cx="1252538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БЪЛГАРИЯ 2020+</a:t>
            </a:r>
            <a:endParaRPr lang="bg-BG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3" name="Straight Arrow Connector 202"/>
          <p:cNvCxnSpPr>
            <a:stCxn id="113" idx="2"/>
            <a:endCxn id="114" idx="0"/>
          </p:cNvCxnSpPr>
          <p:nvPr/>
        </p:nvCxnSpPr>
        <p:spPr bwMode="auto">
          <a:xfrm>
            <a:off x="9888538" y="4921251"/>
            <a:ext cx="0" cy="34607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endCxn id="115" idx="0"/>
          </p:cNvCxnSpPr>
          <p:nvPr/>
        </p:nvCxnSpPr>
        <p:spPr bwMode="auto">
          <a:xfrm>
            <a:off x="9886950" y="5618163"/>
            <a:ext cx="0" cy="34766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lbow Connector 208"/>
          <p:cNvCxnSpPr>
            <a:stCxn id="115" idx="2"/>
            <a:endCxn id="44" idx="2"/>
          </p:cNvCxnSpPr>
          <p:nvPr/>
        </p:nvCxnSpPr>
        <p:spPr bwMode="auto">
          <a:xfrm rot="5400000">
            <a:off x="7568407" y="4006057"/>
            <a:ext cx="1588" cy="4619625"/>
          </a:xfrm>
          <a:prstGeom prst="bentConnector3">
            <a:avLst>
              <a:gd name="adj1" fmla="val 29014689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7" name="Group 46"/>
          <p:cNvGrpSpPr>
            <a:grpSpLocks/>
          </p:cNvGrpSpPr>
          <p:nvPr/>
        </p:nvGrpSpPr>
        <p:grpSpPr bwMode="auto">
          <a:xfrm>
            <a:off x="7496175" y="5640389"/>
            <a:ext cx="2274888" cy="504825"/>
            <a:chOff x="5972178" y="5639782"/>
            <a:chExt cx="2275421" cy="504637"/>
          </a:xfrm>
        </p:grpSpPr>
        <p:grpSp>
          <p:nvGrpSpPr>
            <p:cNvPr id="4165" name="Group 28"/>
            <p:cNvGrpSpPr>
              <a:grpSpLocks/>
            </p:cNvGrpSpPr>
            <p:nvPr/>
          </p:nvGrpSpPr>
          <p:grpSpPr bwMode="auto">
            <a:xfrm>
              <a:off x="7596339" y="5639782"/>
              <a:ext cx="651260" cy="165324"/>
              <a:chOff x="7042661" y="5795761"/>
              <a:chExt cx="427575" cy="132772"/>
            </a:xfrm>
          </p:grpSpPr>
          <p:cxnSp>
            <p:nvCxnSpPr>
              <p:cNvPr id="216" name="Straight Arrow Connector 215"/>
              <p:cNvCxnSpPr/>
              <p:nvPr/>
            </p:nvCxnSpPr>
            <p:spPr bwMode="auto">
              <a:xfrm>
                <a:off x="7462938" y="5795761"/>
                <a:ext cx="0" cy="132542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 bwMode="auto">
              <a:xfrm flipH="1" flipV="1">
                <a:off x="7042813" y="5920657"/>
                <a:ext cx="427423" cy="0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Elbow Connector 218"/>
            <p:cNvCxnSpPr>
              <a:stCxn id="114" idx="2"/>
              <a:endCxn id="43" idx="3"/>
            </p:cNvCxnSpPr>
            <p:nvPr/>
          </p:nvCxnSpPr>
          <p:spPr bwMode="auto">
            <a:xfrm rot="5400000">
              <a:off x="6609022" y="5156868"/>
              <a:ext cx="350707" cy="1624394"/>
            </a:xfrm>
            <a:prstGeom prst="bentConnector2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8" name="Straight Arrow Connector 227"/>
          <p:cNvCxnSpPr>
            <a:stCxn id="116" idx="3"/>
            <a:endCxn id="117" idx="1"/>
          </p:cNvCxnSpPr>
          <p:nvPr/>
        </p:nvCxnSpPr>
        <p:spPr bwMode="auto">
          <a:xfrm>
            <a:off x="8947152" y="1379538"/>
            <a:ext cx="3127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3"/>
          </p:cNvCxnSpPr>
          <p:nvPr/>
        </p:nvCxnSpPr>
        <p:spPr>
          <a:xfrm>
            <a:off x="6739731" y="3341670"/>
            <a:ext cx="3137694" cy="19069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7" idx="2"/>
            <a:endCxn id="113" idx="0"/>
          </p:cNvCxnSpPr>
          <p:nvPr/>
        </p:nvCxnSpPr>
        <p:spPr>
          <a:xfrm>
            <a:off x="9886158" y="1554164"/>
            <a:ext cx="1587" cy="301783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 bwMode="auto">
          <a:xfrm>
            <a:off x="9259889" y="5965825"/>
            <a:ext cx="1252537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ОВОС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9261475" y="5267326"/>
            <a:ext cx="1252538" cy="3587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ОС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47" y="25399"/>
            <a:ext cx="10515600" cy="1325563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Предложение 1</a:t>
            </a:r>
            <a:endParaRPr lang="bg-BG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64" name="Slide Number Placeholder 286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10D5F7-669A-4D38-A7ED-5070D884BFE5}" type="slidenum">
              <a:rPr lang="bg-BG" altLang="bg-BG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bg-BG" altLang="bg-BG" sz="120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19" y="2399507"/>
            <a:ext cx="1249788" cy="5730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19" y="3055126"/>
            <a:ext cx="1232356" cy="5913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904" y="2270052"/>
            <a:ext cx="188992" cy="2255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942339"/>
            <a:ext cx="188992" cy="225572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1672494" y="1244624"/>
            <a:ext cx="108620" cy="7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672494" y="1260078"/>
            <a:ext cx="9532" cy="2100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9" idx="1"/>
          </p:cNvCxnSpPr>
          <p:nvPr/>
        </p:nvCxnSpPr>
        <p:spPr>
          <a:xfrm flipV="1">
            <a:off x="1684335" y="3350807"/>
            <a:ext cx="121784" cy="17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3"/>
          </p:cNvCxnSpPr>
          <p:nvPr/>
        </p:nvCxnSpPr>
        <p:spPr>
          <a:xfrm>
            <a:off x="3038476" y="3350808"/>
            <a:ext cx="89763" cy="9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119438" y="2669383"/>
            <a:ext cx="0" cy="6814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6" idx="1"/>
          </p:cNvCxnSpPr>
          <p:nvPr/>
        </p:nvCxnSpPr>
        <p:spPr>
          <a:xfrm flipV="1">
            <a:off x="3128239" y="2669382"/>
            <a:ext cx="107087" cy="166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7" idx="1"/>
          </p:cNvCxnSpPr>
          <p:nvPr/>
        </p:nvCxnSpPr>
        <p:spPr>
          <a:xfrm>
            <a:off x="5355431" y="4708922"/>
            <a:ext cx="160250" cy="6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34" y="2952773"/>
            <a:ext cx="188992" cy="2255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461" y="2959893"/>
            <a:ext cx="188992" cy="22557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872" y="4331850"/>
            <a:ext cx="188992" cy="225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3" y="5892286"/>
            <a:ext cx="1005927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93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812133" y="965993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СТРАТЕГИЯ </a:t>
            </a:r>
          </a:p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ЕВРОПА 2020+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797913" y="1682750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ТЕРИТОРИАЛЕН ДНЕВЕН РЕД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ТА 2020+</a:t>
            </a:r>
            <a:endParaRPr lang="en-CA" altLang="bg-BG" sz="1000" b="1" dirty="0">
              <a:latin typeface="Arial Narrow" panose="020B0606020202030204" pitchFamily="34" charset="0"/>
            </a:endParaRPr>
          </a:p>
        </p:txBody>
      </p:sp>
      <p:cxnSp>
        <p:nvCxnSpPr>
          <p:cNvPr id="27" name="Straight Arrow Connector 26"/>
          <p:cNvCxnSpPr>
            <a:stCxn id="18" idx="3"/>
            <a:endCxn id="17" idx="1"/>
          </p:cNvCxnSpPr>
          <p:nvPr/>
        </p:nvCxnSpPr>
        <p:spPr bwMode="auto">
          <a:xfrm>
            <a:off x="3064669" y="1252537"/>
            <a:ext cx="170656" cy="1508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9" idx="3"/>
            <a:endCxn id="26" idx="1"/>
          </p:cNvCxnSpPr>
          <p:nvPr/>
        </p:nvCxnSpPr>
        <p:spPr bwMode="auto">
          <a:xfrm>
            <a:off x="3050449" y="1969294"/>
            <a:ext cx="184876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3"/>
            <a:endCxn id="6" idx="1"/>
          </p:cNvCxnSpPr>
          <p:nvPr/>
        </p:nvCxnSpPr>
        <p:spPr bwMode="auto">
          <a:xfrm flipV="1">
            <a:off x="4487863" y="2656308"/>
            <a:ext cx="989476" cy="1307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7" idx="2"/>
            <a:endCxn id="26" idx="0"/>
          </p:cNvCxnSpPr>
          <p:nvPr/>
        </p:nvCxnSpPr>
        <p:spPr bwMode="auto">
          <a:xfrm>
            <a:off x="3860800" y="1554164"/>
            <a:ext cx="0" cy="1285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26" idx="2"/>
            <a:endCxn id="16" idx="0"/>
          </p:cNvCxnSpPr>
          <p:nvPr/>
        </p:nvCxnSpPr>
        <p:spPr bwMode="auto">
          <a:xfrm>
            <a:off x="3860800" y="2255838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6" idx="2"/>
            <a:endCxn id="15" idx="0"/>
          </p:cNvCxnSpPr>
          <p:nvPr/>
        </p:nvCxnSpPr>
        <p:spPr bwMode="auto">
          <a:xfrm flipH="1">
            <a:off x="3860800" y="2955925"/>
            <a:ext cx="0" cy="1285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" idx="2"/>
            <a:endCxn id="25" idx="0"/>
          </p:cNvCxnSpPr>
          <p:nvPr/>
        </p:nvCxnSpPr>
        <p:spPr bwMode="auto">
          <a:xfrm>
            <a:off x="3860801" y="3657601"/>
            <a:ext cx="3175" cy="12382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 bwMode="auto">
          <a:xfrm>
            <a:off x="3783876" y="1960984"/>
            <a:ext cx="2378800" cy="397668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5487193" y="3055126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РЕГИОНАЛНИ ПЛАНОВЕ ЗА РАЗВИТЕ 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NUTS 2 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77339" y="2369764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НСПР</a:t>
            </a:r>
            <a:endParaRPr lang="en-CA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2020</a:t>
            </a:r>
            <a:r>
              <a:rPr lang="en-US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2030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15681" y="4428728"/>
            <a:ext cx="1252538" cy="573088"/>
          </a:xfrm>
          <a:prstGeom prst="rect">
            <a:avLst/>
          </a:prstGeom>
          <a:solidFill>
            <a:srgbClr val="4472C4"/>
          </a:solidFill>
          <a:ln w="9525" cap="sq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ОБЩИНСКИ ПЛАНОВЕ ЗА РАЗВИТИЕ</a:t>
            </a:r>
            <a:endParaRPr lang="en-CA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CA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LAU 1</a:t>
            </a:r>
            <a:endParaRPr lang="bg-BG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759700" y="4452939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 УСТРОЙСТВЕНИ ПЛАНОВЕ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759700" y="5159375"/>
            <a:ext cx="1252538" cy="57308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ПОДРОБНИ УСТРОЙСТВЕНИ ПЛАНОВЕ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243639" y="5969000"/>
            <a:ext cx="1252537" cy="35083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ИПГВР</a:t>
            </a:r>
            <a:endParaRPr lang="bg-BG" altLang="bg-BG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746625" y="5965825"/>
            <a:ext cx="1252538" cy="3508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ИНФРАСТРУКТУРНИ ПРОЕКТИ</a:t>
            </a:r>
          </a:p>
        </p:txBody>
      </p:sp>
      <p:cxnSp>
        <p:nvCxnSpPr>
          <p:cNvPr id="70" name="Straight Arrow Connector 69"/>
          <p:cNvCxnSpPr>
            <a:endCxn id="41" idx="1"/>
          </p:cNvCxnSpPr>
          <p:nvPr/>
        </p:nvCxnSpPr>
        <p:spPr bwMode="auto">
          <a:xfrm>
            <a:off x="6792778" y="4712250"/>
            <a:ext cx="966923" cy="27233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1" idx="2"/>
            <a:endCxn id="42" idx="0"/>
          </p:cNvCxnSpPr>
          <p:nvPr/>
        </p:nvCxnSpPr>
        <p:spPr bwMode="auto">
          <a:xfrm>
            <a:off x="8386763" y="5026025"/>
            <a:ext cx="0" cy="13335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endCxn id="43" idx="0"/>
          </p:cNvCxnSpPr>
          <p:nvPr/>
        </p:nvCxnSpPr>
        <p:spPr bwMode="auto">
          <a:xfrm flipH="1">
            <a:off x="6869907" y="4738688"/>
            <a:ext cx="2380" cy="123031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endCxn id="44" idx="0"/>
          </p:cNvCxnSpPr>
          <p:nvPr/>
        </p:nvCxnSpPr>
        <p:spPr bwMode="auto">
          <a:xfrm>
            <a:off x="5367338" y="4712097"/>
            <a:ext cx="5556" cy="125372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endCxn id="43" idx="0"/>
          </p:cNvCxnSpPr>
          <p:nvPr/>
        </p:nvCxnSpPr>
        <p:spPr bwMode="auto">
          <a:xfrm flipH="1">
            <a:off x="6870700" y="5027614"/>
            <a:ext cx="0" cy="9413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5" idx="2"/>
          </p:cNvCxnSpPr>
          <p:nvPr/>
        </p:nvCxnSpPr>
        <p:spPr bwMode="auto">
          <a:xfrm>
            <a:off x="6112668" y="3628212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245"/>
          <p:cNvCxnSpPr>
            <a:stCxn id="42" idx="2"/>
            <a:endCxn id="44" idx="2"/>
          </p:cNvCxnSpPr>
          <p:nvPr/>
        </p:nvCxnSpPr>
        <p:spPr bwMode="auto">
          <a:xfrm rot="5400000">
            <a:off x="6587332" y="4517232"/>
            <a:ext cx="584200" cy="3014663"/>
          </a:xfrm>
          <a:prstGeom prst="bentConnector3">
            <a:avLst>
              <a:gd name="adj1" fmla="val 139139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lbow Connector 252"/>
          <p:cNvCxnSpPr>
            <a:stCxn id="42" idx="2"/>
            <a:endCxn id="43" idx="2"/>
          </p:cNvCxnSpPr>
          <p:nvPr/>
        </p:nvCxnSpPr>
        <p:spPr bwMode="auto">
          <a:xfrm rot="5400000">
            <a:off x="7335045" y="5268120"/>
            <a:ext cx="587375" cy="1516063"/>
          </a:xfrm>
          <a:prstGeom prst="bentConnector3">
            <a:avLst>
              <a:gd name="adj1" fmla="val 138917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37" name="Group 182"/>
          <p:cNvGrpSpPr>
            <a:grpSpLocks/>
          </p:cNvGrpSpPr>
          <p:nvPr/>
        </p:nvGrpSpPr>
        <p:grpSpPr bwMode="auto">
          <a:xfrm>
            <a:off x="3860801" y="4314825"/>
            <a:ext cx="2900363" cy="1652588"/>
            <a:chOff x="2640269" y="4354921"/>
            <a:chExt cx="3646452" cy="1653397"/>
          </a:xfrm>
        </p:grpSpPr>
        <p:cxnSp>
          <p:nvCxnSpPr>
            <p:cNvPr id="258" name="Elbow Connector 257"/>
            <p:cNvCxnSpPr/>
            <p:nvPr/>
          </p:nvCxnSpPr>
          <p:spPr>
            <a:xfrm rot="16200000" flipH="1">
              <a:off x="3636797" y="3358393"/>
              <a:ext cx="1653397" cy="3646452"/>
            </a:xfrm>
            <a:prstGeom prst="bentConnector3">
              <a:avLst>
                <a:gd name="adj1" fmla="val 7014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Elbow Connector 241"/>
            <p:cNvCxnSpPr/>
            <p:nvPr/>
          </p:nvCxnSpPr>
          <p:spPr>
            <a:xfrm rot="16200000" flipH="1">
              <a:off x="2692751" y="4302439"/>
              <a:ext cx="1653397" cy="1758361"/>
            </a:xfrm>
            <a:prstGeom prst="bentConnector3">
              <a:avLst>
                <a:gd name="adj1" fmla="val 70459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 bwMode="auto">
          <a:xfrm>
            <a:off x="5540375" y="1190625"/>
            <a:ext cx="1250950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ЗРР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494928" y="3727129"/>
            <a:ext cx="1252538" cy="5746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ОБЛАСТНИ СТРАТЕГИИ ЗА РАЗВИТИЕ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NUTS 3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9261475" y="4572000"/>
            <a:ext cx="1252538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СЕО/ОТВ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9259889" y="1204913"/>
            <a:ext cx="1252537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ЗООС, ЗБР</a:t>
            </a:r>
          </a:p>
        </p:txBody>
      </p:sp>
      <p:cxnSp>
        <p:nvCxnSpPr>
          <p:cNvPr id="118" name="Straight Arrow Connector 117"/>
          <p:cNvCxnSpPr>
            <a:stCxn id="61" idx="2"/>
          </p:cNvCxnSpPr>
          <p:nvPr/>
        </p:nvCxnSpPr>
        <p:spPr bwMode="auto">
          <a:xfrm flipH="1">
            <a:off x="6162676" y="1539875"/>
            <a:ext cx="3175" cy="395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61" idx="3"/>
            <a:endCxn id="116" idx="1"/>
          </p:cNvCxnSpPr>
          <p:nvPr/>
        </p:nvCxnSpPr>
        <p:spPr bwMode="auto">
          <a:xfrm>
            <a:off x="6791325" y="1365250"/>
            <a:ext cx="904876" cy="14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>
            <a:off x="8385175" y="1485900"/>
            <a:ext cx="1588" cy="2897188"/>
          </a:xfrm>
          <a:prstGeom prst="straightConnector1">
            <a:avLst/>
          </a:prstGeom>
          <a:solidFill>
            <a:srgbClr val="B5D86E"/>
          </a:solidFill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 bwMode="auto">
          <a:xfrm>
            <a:off x="7696201" y="1204913"/>
            <a:ext cx="1250950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ЗУТ</a:t>
            </a:r>
          </a:p>
        </p:txBody>
      </p:sp>
      <p:cxnSp>
        <p:nvCxnSpPr>
          <p:cNvPr id="190" name="Straight Arrow Connector 189"/>
          <p:cNvCxnSpPr>
            <a:stCxn id="42" idx="3"/>
            <a:endCxn id="114" idx="1"/>
          </p:cNvCxnSpPr>
          <p:nvPr/>
        </p:nvCxnSpPr>
        <p:spPr bwMode="auto">
          <a:xfrm>
            <a:off x="9012239" y="5446713"/>
            <a:ext cx="2492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41" idx="3"/>
            <a:endCxn id="113" idx="1"/>
          </p:cNvCxnSpPr>
          <p:nvPr/>
        </p:nvCxnSpPr>
        <p:spPr bwMode="auto">
          <a:xfrm>
            <a:off x="9012239" y="4738689"/>
            <a:ext cx="249237" cy="793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3235325" y="3084514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ОПЕРАТИВНИ ПРОГРАМИ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35325" y="2382839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СПОРАЗУМЕНИЕ ЗА ПАРТНЬОРСТВО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2020 - 2026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235325" y="981075"/>
            <a:ext cx="1250950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ЗА РЕФОРМИ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236914" y="3781426"/>
            <a:ext cx="1252537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СЕКТОРНИ СТРАТЕГИИ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35325" y="1682750"/>
            <a:ext cx="1252538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БЪЛГАРИЯ 2020+</a:t>
            </a:r>
            <a:endParaRPr lang="bg-BG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3" name="Straight Arrow Connector 202"/>
          <p:cNvCxnSpPr>
            <a:stCxn id="113" idx="2"/>
            <a:endCxn id="114" idx="0"/>
          </p:cNvCxnSpPr>
          <p:nvPr/>
        </p:nvCxnSpPr>
        <p:spPr bwMode="auto">
          <a:xfrm>
            <a:off x="9888538" y="4921251"/>
            <a:ext cx="0" cy="34607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endCxn id="115" idx="0"/>
          </p:cNvCxnSpPr>
          <p:nvPr/>
        </p:nvCxnSpPr>
        <p:spPr bwMode="auto">
          <a:xfrm>
            <a:off x="9886950" y="5618163"/>
            <a:ext cx="0" cy="34766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lbow Connector 208"/>
          <p:cNvCxnSpPr>
            <a:stCxn id="115" idx="2"/>
            <a:endCxn id="44" idx="2"/>
          </p:cNvCxnSpPr>
          <p:nvPr/>
        </p:nvCxnSpPr>
        <p:spPr bwMode="auto">
          <a:xfrm rot="5400000">
            <a:off x="7568407" y="4006057"/>
            <a:ext cx="1588" cy="4619625"/>
          </a:xfrm>
          <a:prstGeom prst="bentConnector3">
            <a:avLst>
              <a:gd name="adj1" fmla="val 29014689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7" name="Group 46"/>
          <p:cNvGrpSpPr>
            <a:grpSpLocks/>
          </p:cNvGrpSpPr>
          <p:nvPr/>
        </p:nvGrpSpPr>
        <p:grpSpPr bwMode="auto">
          <a:xfrm>
            <a:off x="7496175" y="5640389"/>
            <a:ext cx="2274888" cy="504825"/>
            <a:chOff x="5972178" y="5639782"/>
            <a:chExt cx="2275421" cy="504637"/>
          </a:xfrm>
        </p:grpSpPr>
        <p:grpSp>
          <p:nvGrpSpPr>
            <p:cNvPr id="4165" name="Group 28"/>
            <p:cNvGrpSpPr>
              <a:grpSpLocks/>
            </p:cNvGrpSpPr>
            <p:nvPr/>
          </p:nvGrpSpPr>
          <p:grpSpPr bwMode="auto">
            <a:xfrm>
              <a:off x="7596339" y="5639782"/>
              <a:ext cx="651260" cy="165324"/>
              <a:chOff x="7042661" y="5795761"/>
              <a:chExt cx="427575" cy="132772"/>
            </a:xfrm>
          </p:grpSpPr>
          <p:cxnSp>
            <p:nvCxnSpPr>
              <p:cNvPr id="216" name="Straight Arrow Connector 215"/>
              <p:cNvCxnSpPr/>
              <p:nvPr/>
            </p:nvCxnSpPr>
            <p:spPr bwMode="auto">
              <a:xfrm>
                <a:off x="7462938" y="5795761"/>
                <a:ext cx="0" cy="132542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 bwMode="auto">
              <a:xfrm flipH="1" flipV="1">
                <a:off x="7042813" y="5920657"/>
                <a:ext cx="427423" cy="0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Elbow Connector 218"/>
            <p:cNvCxnSpPr>
              <a:stCxn id="114" idx="2"/>
              <a:endCxn id="43" idx="3"/>
            </p:cNvCxnSpPr>
            <p:nvPr/>
          </p:nvCxnSpPr>
          <p:spPr bwMode="auto">
            <a:xfrm rot="5400000">
              <a:off x="6609022" y="5156868"/>
              <a:ext cx="350707" cy="1624394"/>
            </a:xfrm>
            <a:prstGeom prst="bentConnector2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8" name="Straight Arrow Connector 227"/>
          <p:cNvCxnSpPr>
            <a:stCxn id="116" idx="3"/>
            <a:endCxn id="117" idx="1"/>
          </p:cNvCxnSpPr>
          <p:nvPr/>
        </p:nvCxnSpPr>
        <p:spPr bwMode="auto">
          <a:xfrm>
            <a:off x="8947152" y="1379538"/>
            <a:ext cx="3127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3"/>
          </p:cNvCxnSpPr>
          <p:nvPr/>
        </p:nvCxnSpPr>
        <p:spPr>
          <a:xfrm>
            <a:off x="6739731" y="3341670"/>
            <a:ext cx="3137694" cy="19069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7" idx="2"/>
            <a:endCxn id="113" idx="0"/>
          </p:cNvCxnSpPr>
          <p:nvPr/>
        </p:nvCxnSpPr>
        <p:spPr>
          <a:xfrm>
            <a:off x="9886158" y="1554164"/>
            <a:ext cx="1587" cy="301783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 bwMode="auto">
          <a:xfrm>
            <a:off x="9259889" y="5965825"/>
            <a:ext cx="1252537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ОВОС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9261475" y="5267326"/>
            <a:ext cx="1252538" cy="3587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ОС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47" y="25399"/>
            <a:ext cx="10515600" cy="1325563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Предложение 2</a:t>
            </a:r>
            <a:endParaRPr lang="bg-BG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64" name="Slide Number Placeholder 286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10D5F7-669A-4D38-A7ED-5070D884BFE5}" type="slidenum">
              <a:rPr lang="bg-BG" altLang="bg-BG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bg-BG" altLang="bg-BG" sz="120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19" y="2399507"/>
            <a:ext cx="1249788" cy="5730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19" y="3055126"/>
            <a:ext cx="1232356" cy="5913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904" y="2270052"/>
            <a:ext cx="188992" cy="2255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942339"/>
            <a:ext cx="188992" cy="225572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1672494" y="1244624"/>
            <a:ext cx="108620" cy="7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672494" y="1260078"/>
            <a:ext cx="9532" cy="2100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9" idx="1"/>
          </p:cNvCxnSpPr>
          <p:nvPr/>
        </p:nvCxnSpPr>
        <p:spPr>
          <a:xfrm flipV="1">
            <a:off x="1684335" y="3350807"/>
            <a:ext cx="121784" cy="17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3"/>
          </p:cNvCxnSpPr>
          <p:nvPr/>
        </p:nvCxnSpPr>
        <p:spPr>
          <a:xfrm>
            <a:off x="3038476" y="3350808"/>
            <a:ext cx="89763" cy="9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119438" y="2669383"/>
            <a:ext cx="0" cy="6814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6" idx="1"/>
          </p:cNvCxnSpPr>
          <p:nvPr/>
        </p:nvCxnSpPr>
        <p:spPr>
          <a:xfrm flipV="1">
            <a:off x="3128239" y="2669382"/>
            <a:ext cx="107087" cy="166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7" idx="1"/>
          </p:cNvCxnSpPr>
          <p:nvPr/>
        </p:nvCxnSpPr>
        <p:spPr>
          <a:xfrm>
            <a:off x="5355431" y="4708922"/>
            <a:ext cx="160250" cy="6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34" y="2952773"/>
            <a:ext cx="188992" cy="2255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461" y="2959893"/>
            <a:ext cx="188992" cy="22557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872" y="4331850"/>
            <a:ext cx="188992" cy="225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3" y="5892286"/>
            <a:ext cx="1005927" cy="658425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25" idx="3"/>
          </p:cNvCxnSpPr>
          <p:nvPr/>
        </p:nvCxnSpPr>
        <p:spPr>
          <a:xfrm flipV="1">
            <a:off x="4489451" y="2644401"/>
            <a:ext cx="434348" cy="142436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112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812133" y="965993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СТРАТЕГИЯ </a:t>
            </a:r>
          </a:p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ЕВРОПА 2020+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797913" y="1682750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ТЕРИТОРИАЛЕН ДНЕВЕН РЕД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ТА 2020+</a:t>
            </a:r>
            <a:endParaRPr lang="en-CA" altLang="bg-BG" sz="1000" b="1" dirty="0">
              <a:latin typeface="Arial Narrow" panose="020B0606020202030204" pitchFamily="34" charset="0"/>
            </a:endParaRPr>
          </a:p>
        </p:txBody>
      </p:sp>
      <p:cxnSp>
        <p:nvCxnSpPr>
          <p:cNvPr id="27" name="Straight Arrow Connector 26"/>
          <p:cNvCxnSpPr>
            <a:stCxn id="18" idx="3"/>
            <a:endCxn id="17" idx="1"/>
          </p:cNvCxnSpPr>
          <p:nvPr/>
        </p:nvCxnSpPr>
        <p:spPr bwMode="auto">
          <a:xfrm>
            <a:off x="3064669" y="1252537"/>
            <a:ext cx="170656" cy="1508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9" idx="3"/>
            <a:endCxn id="26" idx="1"/>
          </p:cNvCxnSpPr>
          <p:nvPr/>
        </p:nvCxnSpPr>
        <p:spPr bwMode="auto">
          <a:xfrm>
            <a:off x="3050449" y="1969294"/>
            <a:ext cx="184876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3"/>
            <a:endCxn id="6" idx="1"/>
          </p:cNvCxnSpPr>
          <p:nvPr/>
        </p:nvCxnSpPr>
        <p:spPr bwMode="auto">
          <a:xfrm flipV="1">
            <a:off x="4487863" y="2656308"/>
            <a:ext cx="989476" cy="1307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7" idx="2"/>
            <a:endCxn id="26" idx="0"/>
          </p:cNvCxnSpPr>
          <p:nvPr/>
        </p:nvCxnSpPr>
        <p:spPr bwMode="auto">
          <a:xfrm>
            <a:off x="3860800" y="1554164"/>
            <a:ext cx="0" cy="1285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26" idx="2"/>
            <a:endCxn id="16" idx="0"/>
          </p:cNvCxnSpPr>
          <p:nvPr/>
        </p:nvCxnSpPr>
        <p:spPr bwMode="auto">
          <a:xfrm>
            <a:off x="3860800" y="2255838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6" idx="2"/>
            <a:endCxn id="15" idx="0"/>
          </p:cNvCxnSpPr>
          <p:nvPr/>
        </p:nvCxnSpPr>
        <p:spPr bwMode="auto">
          <a:xfrm flipH="1">
            <a:off x="3860800" y="2955925"/>
            <a:ext cx="0" cy="1285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" idx="2"/>
            <a:endCxn id="25" idx="0"/>
          </p:cNvCxnSpPr>
          <p:nvPr/>
        </p:nvCxnSpPr>
        <p:spPr bwMode="auto">
          <a:xfrm>
            <a:off x="3860801" y="3657601"/>
            <a:ext cx="3175" cy="12382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 bwMode="auto">
          <a:xfrm>
            <a:off x="3783876" y="1960984"/>
            <a:ext cx="2378800" cy="397668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5487193" y="3055126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РЕГИОНАЛНИ ПЛАНОВЕ ЗА РАЗВИТЕ 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NUTS 2 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77339" y="2369764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НСПР</a:t>
            </a:r>
            <a:endParaRPr lang="en-CA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2020</a:t>
            </a:r>
            <a:r>
              <a:rPr lang="en-US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2030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15681" y="4428728"/>
            <a:ext cx="1252538" cy="573088"/>
          </a:xfrm>
          <a:prstGeom prst="rect">
            <a:avLst/>
          </a:prstGeom>
          <a:solidFill>
            <a:srgbClr val="4472C4"/>
          </a:solidFill>
          <a:ln w="9525" cap="sq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ОБЩИНСКИ ПЛАНОВЕ ЗА РАЗВИТИЕ</a:t>
            </a:r>
            <a:endParaRPr lang="en-CA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CA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LAU 1</a:t>
            </a:r>
            <a:endParaRPr lang="bg-BG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759700" y="4452939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 УСТРОЙСТВЕНИ ПЛАНОВЕ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759700" y="5159375"/>
            <a:ext cx="1252538" cy="57308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ПОДРОБНИ УСТРОЙСТВЕНИ ПЛАНОВЕ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243639" y="5969000"/>
            <a:ext cx="1252537" cy="35083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ИПГВР</a:t>
            </a:r>
            <a:endParaRPr lang="bg-BG" altLang="bg-BG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746625" y="5965825"/>
            <a:ext cx="1252538" cy="3508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ИНФРАСТРУКТУРНИ ПРОЕКТИ</a:t>
            </a:r>
          </a:p>
        </p:txBody>
      </p:sp>
      <p:cxnSp>
        <p:nvCxnSpPr>
          <p:cNvPr id="70" name="Straight Arrow Connector 69"/>
          <p:cNvCxnSpPr>
            <a:endCxn id="41" idx="1"/>
          </p:cNvCxnSpPr>
          <p:nvPr/>
        </p:nvCxnSpPr>
        <p:spPr bwMode="auto">
          <a:xfrm>
            <a:off x="6792778" y="4712250"/>
            <a:ext cx="966923" cy="27233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1" idx="2"/>
            <a:endCxn id="42" idx="0"/>
          </p:cNvCxnSpPr>
          <p:nvPr/>
        </p:nvCxnSpPr>
        <p:spPr bwMode="auto">
          <a:xfrm>
            <a:off x="8386763" y="5026025"/>
            <a:ext cx="0" cy="13335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endCxn id="43" idx="0"/>
          </p:cNvCxnSpPr>
          <p:nvPr/>
        </p:nvCxnSpPr>
        <p:spPr bwMode="auto">
          <a:xfrm flipH="1">
            <a:off x="6869907" y="4738688"/>
            <a:ext cx="2380" cy="123031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endCxn id="44" idx="0"/>
          </p:cNvCxnSpPr>
          <p:nvPr/>
        </p:nvCxnSpPr>
        <p:spPr bwMode="auto">
          <a:xfrm>
            <a:off x="5367338" y="4712097"/>
            <a:ext cx="5556" cy="125372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endCxn id="43" idx="0"/>
          </p:cNvCxnSpPr>
          <p:nvPr/>
        </p:nvCxnSpPr>
        <p:spPr bwMode="auto">
          <a:xfrm flipH="1">
            <a:off x="6870700" y="5027614"/>
            <a:ext cx="0" cy="9413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245"/>
          <p:cNvCxnSpPr>
            <a:stCxn id="42" idx="2"/>
            <a:endCxn id="44" idx="2"/>
          </p:cNvCxnSpPr>
          <p:nvPr/>
        </p:nvCxnSpPr>
        <p:spPr bwMode="auto">
          <a:xfrm rot="5400000">
            <a:off x="6587332" y="4517232"/>
            <a:ext cx="584200" cy="3014663"/>
          </a:xfrm>
          <a:prstGeom prst="bentConnector3">
            <a:avLst>
              <a:gd name="adj1" fmla="val 139139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lbow Connector 252"/>
          <p:cNvCxnSpPr>
            <a:stCxn id="42" idx="2"/>
            <a:endCxn id="43" idx="2"/>
          </p:cNvCxnSpPr>
          <p:nvPr/>
        </p:nvCxnSpPr>
        <p:spPr bwMode="auto">
          <a:xfrm rot="5400000">
            <a:off x="7335045" y="5268120"/>
            <a:ext cx="587375" cy="1516063"/>
          </a:xfrm>
          <a:prstGeom prst="bentConnector3">
            <a:avLst>
              <a:gd name="adj1" fmla="val 138917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37" name="Group 182"/>
          <p:cNvGrpSpPr>
            <a:grpSpLocks/>
          </p:cNvGrpSpPr>
          <p:nvPr/>
        </p:nvGrpSpPr>
        <p:grpSpPr bwMode="auto">
          <a:xfrm>
            <a:off x="3860801" y="4314825"/>
            <a:ext cx="2900363" cy="1652588"/>
            <a:chOff x="2640269" y="4354921"/>
            <a:chExt cx="3646452" cy="1653397"/>
          </a:xfrm>
        </p:grpSpPr>
        <p:cxnSp>
          <p:nvCxnSpPr>
            <p:cNvPr id="258" name="Elbow Connector 257"/>
            <p:cNvCxnSpPr/>
            <p:nvPr/>
          </p:nvCxnSpPr>
          <p:spPr>
            <a:xfrm rot="16200000" flipH="1">
              <a:off x="3636797" y="3358393"/>
              <a:ext cx="1653397" cy="3646452"/>
            </a:xfrm>
            <a:prstGeom prst="bentConnector3">
              <a:avLst>
                <a:gd name="adj1" fmla="val 7014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Elbow Connector 241"/>
            <p:cNvCxnSpPr/>
            <p:nvPr/>
          </p:nvCxnSpPr>
          <p:spPr>
            <a:xfrm rot="16200000" flipH="1">
              <a:off x="2692751" y="4302439"/>
              <a:ext cx="1653397" cy="1758361"/>
            </a:xfrm>
            <a:prstGeom prst="bentConnector3">
              <a:avLst>
                <a:gd name="adj1" fmla="val 70459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 bwMode="auto">
          <a:xfrm>
            <a:off x="5540375" y="1190625"/>
            <a:ext cx="1250950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ЗРР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9261475" y="4572000"/>
            <a:ext cx="1252538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СЕО/ОТВ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9259889" y="1204913"/>
            <a:ext cx="1252537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ЗООС, ЗБР</a:t>
            </a:r>
          </a:p>
        </p:txBody>
      </p:sp>
      <p:cxnSp>
        <p:nvCxnSpPr>
          <p:cNvPr id="118" name="Straight Arrow Connector 117"/>
          <p:cNvCxnSpPr>
            <a:stCxn id="61" idx="2"/>
          </p:cNvCxnSpPr>
          <p:nvPr/>
        </p:nvCxnSpPr>
        <p:spPr bwMode="auto">
          <a:xfrm flipH="1">
            <a:off x="6162676" y="1539875"/>
            <a:ext cx="3175" cy="395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61" idx="3"/>
            <a:endCxn id="116" idx="1"/>
          </p:cNvCxnSpPr>
          <p:nvPr/>
        </p:nvCxnSpPr>
        <p:spPr bwMode="auto">
          <a:xfrm>
            <a:off x="6791325" y="1365250"/>
            <a:ext cx="904876" cy="14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>
            <a:off x="8385175" y="1485900"/>
            <a:ext cx="1588" cy="2897188"/>
          </a:xfrm>
          <a:prstGeom prst="straightConnector1">
            <a:avLst/>
          </a:prstGeom>
          <a:solidFill>
            <a:srgbClr val="B5D86E"/>
          </a:solidFill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 bwMode="auto">
          <a:xfrm>
            <a:off x="7696201" y="1204913"/>
            <a:ext cx="1250950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ЗУТ</a:t>
            </a:r>
          </a:p>
        </p:txBody>
      </p:sp>
      <p:cxnSp>
        <p:nvCxnSpPr>
          <p:cNvPr id="190" name="Straight Arrow Connector 189"/>
          <p:cNvCxnSpPr>
            <a:stCxn id="42" idx="3"/>
            <a:endCxn id="114" idx="1"/>
          </p:cNvCxnSpPr>
          <p:nvPr/>
        </p:nvCxnSpPr>
        <p:spPr bwMode="auto">
          <a:xfrm>
            <a:off x="9012239" y="5446713"/>
            <a:ext cx="2492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41" idx="3"/>
            <a:endCxn id="113" idx="1"/>
          </p:cNvCxnSpPr>
          <p:nvPr/>
        </p:nvCxnSpPr>
        <p:spPr bwMode="auto">
          <a:xfrm>
            <a:off x="9012239" y="4738689"/>
            <a:ext cx="249237" cy="793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3235325" y="3084514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ОПЕРАТИВНИ ПРОГРАМИ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35325" y="2382839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СПОРАЗУМЕНИЕ ЗА ПАРТНЬОРСТВО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2020 - 2026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235325" y="981075"/>
            <a:ext cx="1250950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ЗА РЕФОРМИ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236914" y="3781426"/>
            <a:ext cx="1252537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СЕКТОРНИ СТРАТЕГИИ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35325" y="1682750"/>
            <a:ext cx="1252538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БЪЛГАРИЯ 2020+</a:t>
            </a:r>
            <a:endParaRPr lang="bg-BG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3" name="Straight Arrow Connector 202"/>
          <p:cNvCxnSpPr>
            <a:stCxn id="113" idx="2"/>
            <a:endCxn id="114" idx="0"/>
          </p:cNvCxnSpPr>
          <p:nvPr/>
        </p:nvCxnSpPr>
        <p:spPr bwMode="auto">
          <a:xfrm>
            <a:off x="9888538" y="4921251"/>
            <a:ext cx="0" cy="34607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endCxn id="115" idx="0"/>
          </p:cNvCxnSpPr>
          <p:nvPr/>
        </p:nvCxnSpPr>
        <p:spPr bwMode="auto">
          <a:xfrm>
            <a:off x="9886950" y="5618163"/>
            <a:ext cx="0" cy="34766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lbow Connector 208"/>
          <p:cNvCxnSpPr>
            <a:stCxn id="115" idx="2"/>
            <a:endCxn id="44" idx="2"/>
          </p:cNvCxnSpPr>
          <p:nvPr/>
        </p:nvCxnSpPr>
        <p:spPr bwMode="auto">
          <a:xfrm rot="5400000">
            <a:off x="7568407" y="4006057"/>
            <a:ext cx="1588" cy="4619625"/>
          </a:xfrm>
          <a:prstGeom prst="bentConnector3">
            <a:avLst>
              <a:gd name="adj1" fmla="val 29014689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7" name="Group 46"/>
          <p:cNvGrpSpPr>
            <a:grpSpLocks/>
          </p:cNvGrpSpPr>
          <p:nvPr/>
        </p:nvGrpSpPr>
        <p:grpSpPr bwMode="auto">
          <a:xfrm>
            <a:off x="7496175" y="5640389"/>
            <a:ext cx="2274888" cy="504825"/>
            <a:chOff x="5972178" y="5639782"/>
            <a:chExt cx="2275421" cy="504637"/>
          </a:xfrm>
        </p:grpSpPr>
        <p:grpSp>
          <p:nvGrpSpPr>
            <p:cNvPr id="4165" name="Group 28"/>
            <p:cNvGrpSpPr>
              <a:grpSpLocks/>
            </p:cNvGrpSpPr>
            <p:nvPr/>
          </p:nvGrpSpPr>
          <p:grpSpPr bwMode="auto">
            <a:xfrm>
              <a:off x="7596339" y="5639782"/>
              <a:ext cx="651260" cy="165324"/>
              <a:chOff x="7042661" y="5795761"/>
              <a:chExt cx="427575" cy="132772"/>
            </a:xfrm>
          </p:grpSpPr>
          <p:cxnSp>
            <p:nvCxnSpPr>
              <p:cNvPr id="216" name="Straight Arrow Connector 215"/>
              <p:cNvCxnSpPr/>
              <p:nvPr/>
            </p:nvCxnSpPr>
            <p:spPr bwMode="auto">
              <a:xfrm>
                <a:off x="7462938" y="5795761"/>
                <a:ext cx="0" cy="132542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 bwMode="auto">
              <a:xfrm flipH="1" flipV="1">
                <a:off x="7042813" y="5920657"/>
                <a:ext cx="427423" cy="0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Elbow Connector 218"/>
            <p:cNvCxnSpPr>
              <a:stCxn id="114" idx="2"/>
              <a:endCxn id="43" idx="3"/>
            </p:cNvCxnSpPr>
            <p:nvPr/>
          </p:nvCxnSpPr>
          <p:spPr bwMode="auto">
            <a:xfrm rot="5400000">
              <a:off x="6609022" y="5156868"/>
              <a:ext cx="350707" cy="1624394"/>
            </a:xfrm>
            <a:prstGeom prst="bentConnector2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8" name="Straight Arrow Connector 227"/>
          <p:cNvCxnSpPr>
            <a:stCxn id="116" idx="3"/>
            <a:endCxn id="117" idx="1"/>
          </p:cNvCxnSpPr>
          <p:nvPr/>
        </p:nvCxnSpPr>
        <p:spPr bwMode="auto">
          <a:xfrm>
            <a:off x="8947152" y="1379538"/>
            <a:ext cx="3127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3"/>
          </p:cNvCxnSpPr>
          <p:nvPr/>
        </p:nvCxnSpPr>
        <p:spPr>
          <a:xfrm>
            <a:off x="6739731" y="3341670"/>
            <a:ext cx="3137694" cy="19069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7" idx="2"/>
            <a:endCxn id="113" idx="0"/>
          </p:cNvCxnSpPr>
          <p:nvPr/>
        </p:nvCxnSpPr>
        <p:spPr>
          <a:xfrm>
            <a:off x="9886158" y="1554164"/>
            <a:ext cx="1587" cy="301783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 bwMode="auto">
          <a:xfrm>
            <a:off x="9259889" y="5965825"/>
            <a:ext cx="1252537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ОВОС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9261475" y="5267326"/>
            <a:ext cx="1252538" cy="3587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ОС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47" y="25399"/>
            <a:ext cx="10515600" cy="1325563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Предложение 3</a:t>
            </a:r>
            <a:endParaRPr lang="bg-BG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64" name="Slide Number Placeholder 286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10D5F7-669A-4D38-A7ED-5070D884BFE5}" type="slidenum">
              <a:rPr lang="bg-BG" altLang="bg-BG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bg-BG" altLang="bg-BG" sz="120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19" y="2399507"/>
            <a:ext cx="1249788" cy="5730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19" y="3055126"/>
            <a:ext cx="1232356" cy="5913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904" y="2270052"/>
            <a:ext cx="188992" cy="2255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942339"/>
            <a:ext cx="188992" cy="225572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1672494" y="1244624"/>
            <a:ext cx="108620" cy="7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672494" y="1260078"/>
            <a:ext cx="9532" cy="2100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9" idx="1"/>
          </p:cNvCxnSpPr>
          <p:nvPr/>
        </p:nvCxnSpPr>
        <p:spPr>
          <a:xfrm flipV="1">
            <a:off x="1684335" y="3350807"/>
            <a:ext cx="121784" cy="17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3"/>
          </p:cNvCxnSpPr>
          <p:nvPr/>
        </p:nvCxnSpPr>
        <p:spPr>
          <a:xfrm>
            <a:off x="3038476" y="3350808"/>
            <a:ext cx="89763" cy="9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119438" y="2669383"/>
            <a:ext cx="0" cy="6814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6" idx="1"/>
          </p:cNvCxnSpPr>
          <p:nvPr/>
        </p:nvCxnSpPr>
        <p:spPr>
          <a:xfrm flipV="1">
            <a:off x="3128239" y="2669382"/>
            <a:ext cx="107087" cy="166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7" idx="1"/>
          </p:cNvCxnSpPr>
          <p:nvPr/>
        </p:nvCxnSpPr>
        <p:spPr>
          <a:xfrm>
            <a:off x="5355431" y="4708922"/>
            <a:ext cx="160250" cy="6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34" y="2952773"/>
            <a:ext cx="188992" cy="2255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461" y="2959893"/>
            <a:ext cx="188992" cy="225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3" y="5892286"/>
            <a:ext cx="1005927" cy="658425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25" idx="3"/>
          </p:cNvCxnSpPr>
          <p:nvPr/>
        </p:nvCxnSpPr>
        <p:spPr>
          <a:xfrm flipV="1">
            <a:off x="4489451" y="2644401"/>
            <a:ext cx="434348" cy="142436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2"/>
          </p:cNvCxnSpPr>
          <p:nvPr/>
        </p:nvCxnSpPr>
        <p:spPr>
          <a:xfrm flipH="1">
            <a:off x="6103608" y="3628213"/>
            <a:ext cx="9854" cy="8117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7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Управлението – най-сложният проблем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718113" y="1674254"/>
            <a:ext cx="11117572" cy="4553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Основен проблем – две междинни нива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Регионално –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NUTS2 –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 статистически единици ли са?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Областно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NUTS3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 увеличаващи се правомощия, без осигурен финансов ресурс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Възможни варианти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Създаване на Национална агенция за регионално развитие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Създаване на Регионални агенции за регионално развитие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Създаване на управленско звено към РСР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Премахване на ротационния принцип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Ясни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отговорности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осигурен ресурс </a:t>
            </a:r>
            <a:endParaRPr lang="bg-B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5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Първи предложения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718113" y="1396844"/>
            <a:ext cx="11117572" cy="48312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Терминология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политика за регионално и за пространствено развитие, регионално и пространствено планиране;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Политики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интегриране и координиране на секторни политики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национално и регионално ниво – традиции и перспективи, роля на РСР и на ОСР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Документи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разграничаване на целите на стратегията и плана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Междусекторна координация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НКПР, Съвет за регионална политика;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 и контрол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без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годишни доклади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ОТВ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ИТИ, ВОМР, интегрирани стратегии и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инициативи отдолу-нагоре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Макрорегионални стратегии и ТГС</a:t>
            </a:r>
          </a:p>
          <a:p>
            <a:pPr>
              <a:buFont typeface="Wingdings" panose="05000000000000000000" pitchFamily="2" charset="2"/>
              <a:buChar char="§"/>
            </a:pPr>
            <a:endParaRPr lang="bg-B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99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643"/>
            <a:ext cx="12192000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990" y="828675"/>
            <a:ext cx="11014745" cy="2133600"/>
          </a:xfrm>
        </p:spPr>
        <p:txBody>
          <a:bodyPr>
            <a:normAutofit/>
          </a:bodyPr>
          <a:lstStyle/>
          <a:p>
            <a:pPr algn="l"/>
            <a:r>
              <a:rPr lang="bg-BG" sz="4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Благодаря за вниманието</a:t>
            </a:r>
            <a:r>
              <a:rPr lang="en-CA" sz="4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CA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60444" y="3390900"/>
            <a:ext cx="9513064" cy="253511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bg-BG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Проф.</a:t>
            </a:r>
            <a:r>
              <a:rPr lang="en-CA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д-р</a:t>
            </a:r>
            <a:r>
              <a:rPr lang="en-CA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арх. Веселина Троева </a:t>
            </a:r>
            <a:endParaRPr lang="en-CA" sz="3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bg-BG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Изпълнителен директор</a:t>
            </a:r>
            <a:r>
              <a:rPr lang="en-CA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r>
              <a:rPr lang="bg-BG" sz="3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 развитие ЕАД</a:t>
            </a:r>
            <a:endParaRPr lang="en-CA" sz="3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bg-BG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София</a:t>
            </a:r>
            <a:r>
              <a:rPr lang="en-CA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1000, </a:t>
            </a:r>
            <a:r>
              <a:rPr lang="bg-BG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ул. </a:t>
            </a:r>
            <a:r>
              <a:rPr lang="en-CA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bg-BG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Алабин</a:t>
            </a:r>
            <a:r>
              <a:rPr lang="en-CA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bg-BG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en-CA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16 -20</a:t>
            </a:r>
          </a:p>
          <a:p>
            <a:pPr algn="l"/>
            <a:r>
              <a:rPr lang="bg-BG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</a:t>
            </a:r>
            <a:r>
              <a:rPr lang="en-CA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+359 2 9800308</a:t>
            </a:r>
          </a:p>
          <a:p>
            <a:pPr algn="l"/>
            <a:r>
              <a:rPr lang="en-CA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</a:t>
            </a:r>
            <a:r>
              <a:rPr lang="en-CA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office@ncrdhp.bg</a:t>
            </a:r>
            <a:r>
              <a:rPr lang="en-CA" sz="3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CA" sz="3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278" y="5992684"/>
            <a:ext cx="811457" cy="59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56312" y="5940997"/>
            <a:ext cx="4232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 </a:t>
            </a:r>
          </a:p>
          <a:p>
            <a:pPr algn="r"/>
            <a:r>
              <a:rPr lang="bg-BG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r>
              <a:rPr lang="en-CA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Development</a:t>
            </a:r>
            <a:endParaRPr lang="en-CA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6015044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9416" y="5914597"/>
            <a:ext cx="477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</a:t>
            </a:r>
          </a:p>
          <a:p>
            <a:r>
              <a:rPr lang="bg-BG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и благоустройството</a:t>
            </a:r>
            <a:endParaRPr lang="en-CA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3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Регионална политика на ЕС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Подпомага  хармоничното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на общността, „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укрепването на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икономическата и социалната сплотеност“ и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намаляването на 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различията между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регионите,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чрез подпомагане на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изоставащите;</a:t>
            </a:r>
          </a:p>
          <a:p>
            <a:pPr marL="0" indent="0" algn="r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чл.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130а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договора  от Рим</a:t>
            </a:r>
            <a:endParaRPr lang="bg-B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Политика с икономическите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социалните измерения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иосновен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инструмент за икономическо, социално и териториално сближаване.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0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за регионално развитие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281354" y="1416676"/>
            <a:ext cx="11259857" cy="4670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Държавната политика за регионално развитие създава условия за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балансирано и устойчиво интегрирано развитие на районите и общините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обхваща система от нормативно регламентирани документи, ресурси и действия на компетентните органи, насочени към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намаляване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междурегионалните и вътрешнорегионалните различия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степента на икономическото, социалното и териториалното развитие;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осигуряване на условия за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ускорен икономически растеж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високо ниво на заетост;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териториалното сътрудничество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lvl="1" indent="0" algn="r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(Чл. 2 ал. 2)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1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Регионална политика 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2020+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838200" y="1548810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 предизвикателство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намаляване на диспропорциите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развитието на общностно, национално и регионално равнище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Подпомагане не само на градовете, центрове на растеж, но и изоставащите райони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Запазване на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полицентричния модел на развитие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Интегриране на териториалните инвестиции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Изява на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местния потенциал и ресурси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Оптимизиране на инструментите и индикаторите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мониторинг и контрол </a:t>
            </a:r>
          </a:p>
          <a:p>
            <a:pPr>
              <a:buFont typeface="Wingdings" panose="05000000000000000000" pitchFamily="2" charset="2"/>
              <a:buChar char="§"/>
            </a:pPr>
            <a:endParaRPr lang="bg-BG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4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Основна цел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Изготвяне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ясна концепция за повишаване ефективността на регионалната политика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намаляване на регионалните различия и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подобряване управлението и планирането на регионалното развитие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Подготовка на основна част от социално- икономическия анализ на Националната стратегия за регионално развитие и анализа на Националната концепция за пространствено развитие.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8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Специфични цели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632254" y="147619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Оптимизиране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броя, взаимообвързаността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взаимозависимостта и практическата йерархичност на стратегическите документи;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Подобряване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процесите по наблюдение и мониторинг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стратегическите документи за регионално развитие;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Механизъм за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ясна ангажираност на секторните политики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проблемите на регионалното развитие и регламентиране на институциите,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отговорни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изпълнението на планираните дейности в стратегическите документи;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съществуващия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механизъм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отчитане на сравнителните предимства, спецификата и потенциала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даден район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планирането на целите, приоритетите и дейностите в стратегическите документи за регионално развитие.</a:t>
            </a:r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Основни задачи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378385" y="1321325"/>
            <a:ext cx="11245350" cy="46659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йерархията, връзките и взаимодействията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м/у стратегическите документи за регионално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процеса на разработване и действие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системата от документи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регионално и пространствено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управлението на регионалното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Изследване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опита на други страни в реформирането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политиките за регионално развитие и в прилагането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интегрирани териториални инвестиции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bg-BG" dirty="0"/>
          </a:p>
          <a:p>
            <a:pPr>
              <a:buFont typeface="Wingdings" panose="05000000000000000000" pitchFamily="2" charset="2"/>
              <a:buChar char="§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Крайни продукти и резултати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902677" y="1725395"/>
            <a:ext cx="10515600" cy="450270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Обоснована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реформа и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 подход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регионалната политика – интеграция и координация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 тип стратегически документи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фокусирани върху местния потенциал, създаващи условия за интегриране на политики, проекти, ресурси и знания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Промени в законодателството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регионално и пространствено развитие -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ЗИД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ЗРР, ППЗРР, Наредба за документите за пространствено развитие, Методически указания (3 бр.)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на политиката за регионално развитие –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подсилен капацитет на РСР и ОСР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 промени в административно-териториалните единици</a:t>
            </a:r>
          </a:p>
          <a:p>
            <a:pPr>
              <a:buFont typeface="Wingdings" panose="05000000000000000000" pitchFamily="2" charset="2"/>
              <a:buChar char="§"/>
            </a:pPr>
            <a:endParaRPr lang="bg-B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2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14" y="223458"/>
            <a:ext cx="10515600" cy="1325563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Хоризонт 2020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540913" y="1139374"/>
            <a:ext cx="11498686" cy="510235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Социално-икономически анализ –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целите на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ОПРР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НСРР, НКПР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Нова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Национална стратегия за регионално развитие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2020–2030 – нови райони ниво 2, неформални райони и възможности за ИТИ;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Актуализирана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Нациционална концепция за пространствено развитие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територии със специфични характеристики, връзки със селските територии, територии в риск, връзка с акваторията – платформа за координация;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 Регионални планове за развитие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потенциал на районите, възможности за коопериране на общини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 стратегически документи на областно и общинско ниво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национални документи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Национална жилищна стратегия (МРРБ, 2018), Национална стратегия за адаптиране към климатичните промени (МОСВ, 2019) и Национален морски пространствен план (МРРБ, март 2021 г.)</a:t>
            </a:r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08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1234</Words>
  <Application>Microsoft Office PowerPoint</Application>
  <PresentationFormat>Widescreen</PresentationFormat>
  <Paragraphs>225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Verdana</vt:lpstr>
      <vt:lpstr>Wingdings</vt:lpstr>
      <vt:lpstr>Office Theme</vt:lpstr>
      <vt:lpstr>Картиране на системата от стратегически документи за регионално развитие и предложение за нови подходи в националната политика за регионално развитие</vt:lpstr>
      <vt:lpstr>Регионална политика на ЕС</vt:lpstr>
      <vt:lpstr>Закон за регионално развитие</vt:lpstr>
      <vt:lpstr>Регионална политика 2020+</vt:lpstr>
      <vt:lpstr>Основна цел</vt:lpstr>
      <vt:lpstr>Специфични цели</vt:lpstr>
      <vt:lpstr>Основни задачи</vt:lpstr>
      <vt:lpstr>Крайни продукти и резултати</vt:lpstr>
      <vt:lpstr>Хоризонт 2020</vt:lpstr>
      <vt:lpstr>Съществуваща система</vt:lpstr>
      <vt:lpstr>Предложение 1</vt:lpstr>
      <vt:lpstr>Предложение 2</vt:lpstr>
      <vt:lpstr>Предложение 3</vt:lpstr>
      <vt:lpstr>Управлението – най-сложният проблем</vt:lpstr>
      <vt:lpstr>Първи предложения</vt:lpstr>
      <vt:lpstr>Благодаря за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per.sempre</dc:creator>
  <cp:lastModifiedBy>vesselina troeva</cp:lastModifiedBy>
  <cp:revision>166</cp:revision>
  <cp:lastPrinted>2018-02-10T11:58:00Z</cp:lastPrinted>
  <dcterms:created xsi:type="dcterms:W3CDTF">2017-09-19T19:10:17Z</dcterms:created>
  <dcterms:modified xsi:type="dcterms:W3CDTF">2018-03-13T08:14:14Z</dcterms:modified>
</cp:coreProperties>
</file>